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Italics" panose="020B0604020202020204" charset="0"/>
      <p:regular r:id="rId23"/>
    </p:embeddedFont>
    <p:embeddedFont>
      <p:font typeface="Montserrat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F2577-62B0-4D53-98D4-D1D3DC2B5D9A}" v="19" dt="2026-02-08T19:43:41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 Firzah Abi Rafdi" userId="0ff94c03b062b605" providerId="LiveId" clId="{9921965C-7698-4E55-9B74-19332EFDEC5B}"/>
    <pc:docChg chg="undo custSel modSld">
      <pc:chgData name="Muh Firzah Abi Rafdi" userId="0ff94c03b062b605" providerId="LiveId" clId="{9921965C-7698-4E55-9B74-19332EFDEC5B}" dt="2026-02-09T02:44:43.395" v="94" actId="1076"/>
      <pc:docMkLst>
        <pc:docMk/>
      </pc:docMkLst>
      <pc:sldChg chg="modSp mod modTransition">
        <pc:chgData name="Muh Firzah Abi Rafdi" userId="0ff94c03b062b605" providerId="LiveId" clId="{9921965C-7698-4E55-9B74-19332EFDEC5B}" dt="2026-02-08T19:49:22.031" v="75" actId="20577"/>
        <pc:sldMkLst>
          <pc:docMk/>
          <pc:sldMk cId="0" sldId="256"/>
        </pc:sldMkLst>
        <pc:spChg chg="mod">
          <ac:chgData name="Muh Firzah Abi Rafdi" userId="0ff94c03b062b605" providerId="LiveId" clId="{9921965C-7698-4E55-9B74-19332EFDEC5B}" dt="2026-02-08T19:44:29.322" v="21" actId="20577"/>
          <ac:spMkLst>
            <pc:docMk/>
            <pc:sldMk cId="0" sldId="256"/>
            <ac:spMk id="15" creationId="{00000000-0000-0000-0000-000000000000}"/>
          </ac:spMkLst>
        </pc:spChg>
        <pc:spChg chg="mod">
          <ac:chgData name="Muh Firzah Abi Rafdi" userId="0ff94c03b062b605" providerId="LiveId" clId="{9921965C-7698-4E55-9B74-19332EFDEC5B}" dt="2026-02-08T19:49:22.031" v="75" actId="20577"/>
          <ac:spMkLst>
            <pc:docMk/>
            <pc:sldMk cId="0" sldId="256"/>
            <ac:spMk id="21" creationId="{00000000-0000-0000-0000-000000000000}"/>
          </ac:spMkLst>
        </pc:spChg>
      </pc:sldChg>
      <pc:sldChg chg="modTransition">
        <pc:chgData name="Muh Firzah Abi Rafdi" userId="0ff94c03b062b605" providerId="LiveId" clId="{9921965C-7698-4E55-9B74-19332EFDEC5B}" dt="2026-02-08T19:43:06.508" v="1"/>
        <pc:sldMkLst>
          <pc:docMk/>
          <pc:sldMk cId="0" sldId="257"/>
        </pc:sldMkLst>
      </pc:sldChg>
      <pc:sldChg chg="modTransition">
        <pc:chgData name="Muh Firzah Abi Rafdi" userId="0ff94c03b062b605" providerId="LiveId" clId="{9921965C-7698-4E55-9B74-19332EFDEC5B}" dt="2026-02-08T19:43:09.100" v="2"/>
        <pc:sldMkLst>
          <pc:docMk/>
          <pc:sldMk cId="0" sldId="258"/>
        </pc:sldMkLst>
      </pc:sldChg>
      <pc:sldChg chg="modTransition">
        <pc:chgData name="Muh Firzah Abi Rafdi" userId="0ff94c03b062b605" providerId="LiveId" clId="{9921965C-7698-4E55-9B74-19332EFDEC5B}" dt="2026-02-08T19:43:11.488" v="3"/>
        <pc:sldMkLst>
          <pc:docMk/>
          <pc:sldMk cId="0" sldId="259"/>
        </pc:sldMkLst>
      </pc:sldChg>
      <pc:sldChg chg="modTransition">
        <pc:chgData name="Muh Firzah Abi Rafdi" userId="0ff94c03b062b605" providerId="LiveId" clId="{9921965C-7698-4E55-9B74-19332EFDEC5B}" dt="2026-02-08T19:43:14.151" v="4"/>
        <pc:sldMkLst>
          <pc:docMk/>
          <pc:sldMk cId="0" sldId="260"/>
        </pc:sldMkLst>
      </pc:sldChg>
      <pc:sldChg chg="modTransition">
        <pc:chgData name="Muh Firzah Abi Rafdi" userId="0ff94c03b062b605" providerId="LiveId" clId="{9921965C-7698-4E55-9B74-19332EFDEC5B}" dt="2026-02-08T19:43:17.031" v="5"/>
        <pc:sldMkLst>
          <pc:docMk/>
          <pc:sldMk cId="0" sldId="261"/>
        </pc:sldMkLst>
      </pc:sldChg>
      <pc:sldChg chg="modTransition">
        <pc:chgData name="Muh Firzah Abi Rafdi" userId="0ff94c03b062b605" providerId="LiveId" clId="{9921965C-7698-4E55-9B74-19332EFDEC5B}" dt="2026-02-08T19:43:19.499" v="6"/>
        <pc:sldMkLst>
          <pc:docMk/>
          <pc:sldMk cId="0" sldId="262"/>
        </pc:sldMkLst>
      </pc:sldChg>
      <pc:sldChg chg="modTransition">
        <pc:chgData name="Muh Firzah Abi Rafdi" userId="0ff94c03b062b605" providerId="LiveId" clId="{9921965C-7698-4E55-9B74-19332EFDEC5B}" dt="2026-02-08T19:43:21.752" v="8"/>
        <pc:sldMkLst>
          <pc:docMk/>
          <pc:sldMk cId="0" sldId="263"/>
        </pc:sldMkLst>
      </pc:sldChg>
      <pc:sldChg chg="modSp mod modTransition">
        <pc:chgData name="Muh Firzah Abi Rafdi" userId="0ff94c03b062b605" providerId="LiveId" clId="{9921965C-7698-4E55-9B74-19332EFDEC5B}" dt="2026-02-08T19:48:45.136" v="74" actId="20577"/>
        <pc:sldMkLst>
          <pc:docMk/>
          <pc:sldMk cId="0" sldId="264"/>
        </pc:sldMkLst>
        <pc:spChg chg="mod">
          <ac:chgData name="Muh Firzah Abi Rafdi" userId="0ff94c03b062b605" providerId="LiveId" clId="{9921965C-7698-4E55-9B74-19332EFDEC5B}" dt="2026-02-08T19:48:45.136" v="74" actId="20577"/>
          <ac:spMkLst>
            <pc:docMk/>
            <pc:sldMk cId="0" sldId="264"/>
            <ac:spMk id="32" creationId="{00000000-0000-0000-0000-000000000000}"/>
          </ac:spMkLst>
        </pc:spChg>
        <pc:spChg chg="mod">
          <ac:chgData name="Muh Firzah Abi Rafdi" userId="0ff94c03b062b605" providerId="LiveId" clId="{9921965C-7698-4E55-9B74-19332EFDEC5B}" dt="2026-02-08T19:47:33.469" v="65" actId="1076"/>
          <ac:spMkLst>
            <pc:docMk/>
            <pc:sldMk cId="0" sldId="264"/>
            <ac:spMk id="33" creationId="{00000000-0000-0000-0000-000000000000}"/>
          </ac:spMkLst>
        </pc:spChg>
        <pc:grpChg chg="mod">
          <ac:chgData name="Muh Firzah Abi Rafdi" userId="0ff94c03b062b605" providerId="LiveId" clId="{9921965C-7698-4E55-9B74-19332EFDEC5B}" dt="2026-02-08T19:47:28.617" v="64" actId="1076"/>
          <ac:grpSpMkLst>
            <pc:docMk/>
            <pc:sldMk cId="0" sldId="264"/>
            <ac:grpSpMk id="26" creationId="{00000000-0000-0000-0000-000000000000}"/>
          </ac:grpSpMkLst>
        </pc:grpChg>
        <pc:grpChg chg="mod">
          <ac:chgData name="Muh Firzah Abi Rafdi" userId="0ff94c03b062b605" providerId="LiveId" clId="{9921965C-7698-4E55-9B74-19332EFDEC5B}" dt="2026-02-08T19:47:23.897" v="62" actId="1076"/>
          <ac:grpSpMkLst>
            <pc:docMk/>
            <pc:sldMk cId="0" sldId="264"/>
            <ac:grpSpMk id="29" creationId="{00000000-0000-0000-0000-000000000000}"/>
          </ac:grpSpMkLst>
        </pc:grpChg>
      </pc:sldChg>
      <pc:sldChg chg="modTransition">
        <pc:chgData name="Muh Firzah Abi Rafdi" userId="0ff94c03b062b605" providerId="LiveId" clId="{9921965C-7698-4E55-9B74-19332EFDEC5B}" dt="2026-02-08T19:43:25.435" v="10"/>
        <pc:sldMkLst>
          <pc:docMk/>
          <pc:sldMk cId="0" sldId="265"/>
        </pc:sldMkLst>
      </pc:sldChg>
      <pc:sldChg chg="modTransition">
        <pc:chgData name="Muh Firzah Abi Rafdi" userId="0ff94c03b062b605" providerId="LiveId" clId="{9921965C-7698-4E55-9B74-19332EFDEC5B}" dt="2026-02-08T19:43:27.541" v="11"/>
        <pc:sldMkLst>
          <pc:docMk/>
          <pc:sldMk cId="0" sldId="266"/>
        </pc:sldMkLst>
      </pc:sldChg>
      <pc:sldChg chg="modTransition">
        <pc:chgData name="Muh Firzah Abi Rafdi" userId="0ff94c03b062b605" providerId="LiveId" clId="{9921965C-7698-4E55-9B74-19332EFDEC5B}" dt="2026-02-08T19:43:29.493" v="12"/>
        <pc:sldMkLst>
          <pc:docMk/>
          <pc:sldMk cId="0" sldId="267"/>
        </pc:sldMkLst>
      </pc:sldChg>
      <pc:sldChg chg="modTransition">
        <pc:chgData name="Muh Firzah Abi Rafdi" userId="0ff94c03b062b605" providerId="LiveId" clId="{9921965C-7698-4E55-9B74-19332EFDEC5B}" dt="2026-02-08T19:43:30.993" v="13"/>
        <pc:sldMkLst>
          <pc:docMk/>
          <pc:sldMk cId="0" sldId="268"/>
        </pc:sldMkLst>
      </pc:sldChg>
      <pc:sldChg chg="modTransition">
        <pc:chgData name="Muh Firzah Abi Rafdi" userId="0ff94c03b062b605" providerId="LiveId" clId="{9921965C-7698-4E55-9B74-19332EFDEC5B}" dt="2026-02-08T19:43:33.372" v="14"/>
        <pc:sldMkLst>
          <pc:docMk/>
          <pc:sldMk cId="0" sldId="269"/>
        </pc:sldMkLst>
      </pc:sldChg>
      <pc:sldChg chg="modTransition">
        <pc:chgData name="Muh Firzah Abi Rafdi" userId="0ff94c03b062b605" providerId="LiveId" clId="{9921965C-7698-4E55-9B74-19332EFDEC5B}" dt="2026-02-08T19:43:34.597" v="15"/>
        <pc:sldMkLst>
          <pc:docMk/>
          <pc:sldMk cId="0" sldId="270"/>
        </pc:sldMkLst>
      </pc:sldChg>
      <pc:sldChg chg="modTransition">
        <pc:chgData name="Muh Firzah Abi Rafdi" userId="0ff94c03b062b605" providerId="LiveId" clId="{9921965C-7698-4E55-9B74-19332EFDEC5B}" dt="2026-02-08T19:43:36.641" v="16"/>
        <pc:sldMkLst>
          <pc:docMk/>
          <pc:sldMk cId="0" sldId="271"/>
        </pc:sldMkLst>
      </pc:sldChg>
      <pc:sldChg chg="addSp delSp modSp mod modTransition">
        <pc:chgData name="Muh Firzah Abi Rafdi" userId="0ff94c03b062b605" providerId="LiveId" clId="{9921965C-7698-4E55-9B74-19332EFDEC5B}" dt="2026-02-09T02:44:43.395" v="94" actId="1076"/>
        <pc:sldMkLst>
          <pc:docMk/>
          <pc:sldMk cId="0" sldId="272"/>
        </pc:sldMkLst>
        <pc:spChg chg="mod">
          <ac:chgData name="Muh Firzah Abi Rafdi" userId="0ff94c03b062b605" providerId="LiveId" clId="{9921965C-7698-4E55-9B74-19332EFDEC5B}" dt="2026-02-09T02:43:09.431" v="82" actId="1076"/>
          <ac:spMkLst>
            <pc:docMk/>
            <pc:sldMk cId="0" sldId="272"/>
            <ac:spMk id="8" creationId="{00000000-0000-0000-0000-000000000000}"/>
          </ac:spMkLst>
        </pc:spChg>
        <pc:spChg chg="add del">
          <ac:chgData name="Muh Firzah Abi Rafdi" userId="0ff94c03b062b605" providerId="LiveId" clId="{9921965C-7698-4E55-9B74-19332EFDEC5B}" dt="2026-02-09T02:43:59.473" v="88" actId="11529"/>
          <ac:spMkLst>
            <pc:docMk/>
            <pc:sldMk cId="0" sldId="272"/>
            <ac:spMk id="31" creationId="{A9D2E682-C51B-9030-100E-3F68480E8872}"/>
          </ac:spMkLst>
        </pc:spChg>
        <pc:grpChg chg="mod">
          <ac:chgData name="Muh Firzah Abi Rafdi" userId="0ff94c03b062b605" providerId="LiveId" clId="{9921965C-7698-4E55-9B74-19332EFDEC5B}" dt="2026-02-09T02:43:07.479" v="80" actId="1076"/>
          <ac:grpSpMkLst>
            <pc:docMk/>
            <pc:sldMk cId="0" sldId="272"/>
            <ac:grpSpMk id="7" creationId="{00000000-0000-0000-0000-000000000000}"/>
          </ac:grpSpMkLst>
        </pc:grpChg>
        <pc:grpChg chg="mod">
          <ac:chgData name="Muh Firzah Abi Rafdi" userId="0ff94c03b062b605" providerId="LiveId" clId="{9921965C-7698-4E55-9B74-19332EFDEC5B}" dt="2026-02-09T02:43:02.873" v="79" actId="1076"/>
          <ac:grpSpMkLst>
            <pc:docMk/>
            <pc:sldMk cId="0" sldId="272"/>
            <ac:grpSpMk id="18" creationId="{00000000-0000-0000-0000-000000000000}"/>
          </ac:grpSpMkLst>
        </pc:grpChg>
        <pc:grpChg chg="mod">
          <ac:chgData name="Muh Firzah Abi Rafdi" userId="0ff94c03b062b605" providerId="LiveId" clId="{9921965C-7698-4E55-9B74-19332EFDEC5B}" dt="2026-02-09T02:44:43.395" v="94" actId="1076"/>
          <ac:grpSpMkLst>
            <pc:docMk/>
            <pc:sldMk cId="0" sldId="272"/>
            <ac:grpSpMk id="27" creationId="{00000000-0000-0000-0000-000000000000}"/>
          </ac:grpSpMkLst>
        </pc:grpChg>
      </pc:sldChg>
      <pc:sldChg chg="modTransition">
        <pc:chgData name="Muh Firzah Abi Rafdi" userId="0ff94c03b062b605" providerId="LiveId" clId="{9921965C-7698-4E55-9B74-19332EFDEC5B}" dt="2026-02-08T19:43:41.871" v="18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Nama Bintang Tamu:  </a:t>
            </a:r>
          </a:p>
          <a:p>
            <a:r>
              <a:rPr lang="en-US"/>
              <a:t>Muh. Firzah Abi Rafdi (20230302018)  </a:t>
            </a:r>
          </a:p>
          <a:p>
            <a:endParaRPr lang="en-US"/>
          </a:p>
          <a:p>
            <a:r>
              <a:rPr lang="en-US"/>
              <a:t>Acara:  </a:t>
            </a:r>
          </a:p>
          <a:p>
            <a:r>
              <a:rPr lang="en-US"/>
              <a:t>Analisis dan Perancangan Algoritma  </a:t>
            </a:r>
          </a:p>
          <a:p>
            <a:endParaRPr lang="en-US"/>
          </a:p>
          <a:p>
            <a:r>
              <a:rPr lang="en-US"/>
              <a:t>Juri:  </a:t>
            </a:r>
          </a:p>
          <a:p>
            <a:r>
              <a:rPr lang="en-US"/>
              <a:t>Emil Salim Podungge, ST., MM  </a:t>
            </a:r>
          </a:p>
          <a:p>
            <a:endParaRPr lang="en-US"/>
          </a:p>
          <a:p>
            <a:r>
              <a:rPr lang="en-US"/>
              <a:t>Tanggal Tampil:  </a:t>
            </a:r>
          </a:p>
          <a:p>
            <a:r>
              <a:rPr lang="en-US"/>
              <a:t>1 Februari 2026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79019" y="0"/>
            <a:ext cx="4264059" cy="10287000"/>
            <a:chOff x="0" y="0"/>
            <a:chExt cx="112304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3044" cy="2709333"/>
            </a:xfrm>
            <a:custGeom>
              <a:avLst/>
              <a:gdLst/>
              <a:ahLst/>
              <a:cxnLst/>
              <a:rect l="l" t="t" r="r" b="b"/>
              <a:pathLst>
                <a:path w="1123044" h="2709333">
                  <a:moveTo>
                    <a:pt x="92597" y="0"/>
                  </a:moveTo>
                  <a:lnTo>
                    <a:pt x="1030448" y="0"/>
                  </a:lnTo>
                  <a:cubicBezTo>
                    <a:pt x="1081587" y="0"/>
                    <a:pt x="1123044" y="41457"/>
                    <a:pt x="1123044" y="92597"/>
                  </a:cubicBezTo>
                  <a:lnTo>
                    <a:pt x="1123044" y="2616737"/>
                  </a:lnTo>
                  <a:cubicBezTo>
                    <a:pt x="1123044" y="2667876"/>
                    <a:pt x="1081587" y="2709333"/>
                    <a:pt x="1030448" y="2709333"/>
                  </a:cubicBezTo>
                  <a:lnTo>
                    <a:pt x="92597" y="2709333"/>
                  </a:lnTo>
                  <a:cubicBezTo>
                    <a:pt x="41457" y="2709333"/>
                    <a:pt x="0" y="2667876"/>
                    <a:pt x="0" y="2616737"/>
                  </a:cubicBezTo>
                  <a:lnTo>
                    <a:pt x="0" y="92597"/>
                  </a:lnTo>
                  <a:cubicBezTo>
                    <a:pt x="0" y="41457"/>
                    <a:pt x="41457" y="0"/>
                    <a:pt x="9259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304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7189531"/>
            <a:ext cx="3380381" cy="2068769"/>
            <a:chOff x="0" y="0"/>
            <a:chExt cx="890306" cy="54486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0306" cy="544861"/>
            </a:xfrm>
            <a:custGeom>
              <a:avLst/>
              <a:gdLst/>
              <a:ahLst/>
              <a:cxnLst/>
              <a:rect l="l" t="t" r="r" b="b"/>
              <a:pathLst>
                <a:path w="890306" h="544861">
                  <a:moveTo>
                    <a:pt x="116803" y="0"/>
                  </a:moveTo>
                  <a:lnTo>
                    <a:pt x="773503" y="0"/>
                  </a:lnTo>
                  <a:cubicBezTo>
                    <a:pt x="838012" y="0"/>
                    <a:pt x="890306" y="52294"/>
                    <a:pt x="890306" y="116803"/>
                  </a:cubicBezTo>
                  <a:lnTo>
                    <a:pt x="890306" y="428058"/>
                  </a:lnTo>
                  <a:cubicBezTo>
                    <a:pt x="890306" y="492567"/>
                    <a:pt x="838012" y="544861"/>
                    <a:pt x="773503" y="544861"/>
                  </a:cubicBezTo>
                  <a:lnTo>
                    <a:pt x="116803" y="544861"/>
                  </a:lnTo>
                  <a:cubicBezTo>
                    <a:pt x="52294" y="544861"/>
                    <a:pt x="0" y="492567"/>
                    <a:pt x="0" y="428058"/>
                  </a:cubicBezTo>
                  <a:lnTo>
                    <a:pt x="0" y="116803"/>
                  </a:lnTo>
                  <a:cubicBezTo>
                    <a:pt x="0" y="52294"/>
                    <a:pt x="52294" y="0"/>
                    <a:pt x="11680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90306" cy="582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7341931"/>
            <a:ext cx="3075708" cy="776477"/>
            <a:chOff x="0" y="0"/>
            <a:chExt cx="810063" cy="2045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39643" y="7439573"/>
            <a:ext cx="581194" cy="5811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62774" y="1814652"/>
            <a:ext cx="7320571" cy="175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59"/>
              </a:lnSpc>
              <a:spcBef>
                <a:spcPct val="0"/>
              </a:spcBef>
            </a:pPr>
            <a:r>
              <a:rPr lang="en-US" sz="5042" spc="-292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Analisa dan </a:t>
            </a:r>
            <a:r>
              <a:rPr lang="en-US" sz="5042" spc="-292" dirty="0" err="1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Percancangan</a:t>
            </a:r>
            <a:r>
              <a:rPr lang="en-US" sz="5042" spc="-292" dirty="0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5042" spc="-292" dirty="0" err="1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Algoritma</a:t>
            </a:r>
            <a:endParaRPr lang="en-US" sz="5042" spc="-292" dirty="0">
              <a:solidFill>
                <a:srgbClr val="101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9312" y="4018243"/>
            <a:ext cx="6661407" cy="163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9"/>
              </a:lnSpc>
            </a:pPr>
            <a:r>
              <a:rPr lang="en-US" sz="3533" b="1" spc="-20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Implementasi dan Analisi Kinerja Algoritma Minimax dengan Alpha-Beta Pruning pada Permainan Connect-Four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498499" y="1954177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020719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0" y="0"/>
                </a:moveTo>
                <a:lnTo>
                  <a:pt x="4574117" y="0"/>
                </a:lnTo>
                <a:lnTo>
                  <a:pt x="4574117" y="9480035"/>
                </a:lnTo>
                <a:lnTo>
                  <a:pt x="0" y="9480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3878919" y="3700556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7" y="0"/>
                </a:lnTo>
                <a:lnTo>
                  <a:pt x="2160637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95269" y="8388837"/>
            <a:ext cx="3413811" cy="564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5"/>
              </a:lnSpc>
            </a:pPr>
            <a:r>
              <a:rPr lang="en-US" sz="2051" b="1" spc="-145" dirty="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MUH. FIRZAH ABI RAFDI </a:t>
            </a:r>
          </a:p>
          <a:p>
            <a:pPr algn="ctr">
              <a:lnSpc>
                <a:spcPts val="2215"/>
              </a:lnSpc>
            </a:pPr>
            <a:r>
              <a:rPr lang="en-US" sz="2051" b="1" spc="-145" dirty="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20230302018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8839" y="7599476"/>
            <a:ext cx="2037135" cy="29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3"/>
              </a:lnSpc>
            </a:pPr>
            <a:r>
              <a:rPr lang="en-US" sz="2151" b="1" spc="-152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 Februari 2026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32021" y="8258673"/>
            <a:ext cx="4180521" cy="79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599" spc="-16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Dosen Penguji : Emil Salim Podungge, ST., MM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987333" y="482388"/>
            <a:ext cx="1788943" cy="588932"/>
            <a:chOff x="0" y="0"/>
            <a:chExt cx="471162" cy="15511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1162" cy="155110"/>
            </a:xfrm>
            <a:custGeom>
              <a:avLst/>
              <a:gdLst/>
              <a:ahLst/>
              <a:cxnLst/>
              <a:rect l="l" t="t" r="r" b="b"/>
              <a:pathLst>
                <a:path w="471162" h="155110">
                  <a:moveTo>
                    <a:pt x="77555" y="0"/>
                  </a:moveTo>
                  <a:lnTo>
                    <a:pt x="393607" y="0"/>
                  </a:lnTo>
                  <a:cubicBezTo>
                    <a:pt x="436439" y="0"/>
                    <a:pt x="471162" y="34722"/>
                    <a:pt x="471162" y="77555"/>
                  </a:cubicBezTo>
                  <a:lnTo>
                    <a:pt x="471162" y="77555"/>
                  </a:lnTo>
                  <a:cubicBezTo>
                    <a:pt x="471162" y="120387"/>
                    <a:pt x="436439" y="155110"/>
                    <a:pt x="393607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71162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659240" y="601184"/>
            <a:ext cx="244512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OPENING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03527" y="444288"/>
            <a:ext cx="1972807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176334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887865" y="606213"/>
            <a:ext cx="243896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4572" y="4277148"/>
            <a:ext cx="16230600" cy="5490113"/>
            <a:chOff x="0" y="0"/>
            <a:chExt cx="4274726" cy="14459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1445956"/>
            </a:xfrm>
            <a:custGeom>
              <a:avLst/>
              <a:gdLst/>
              <a:ahLst/>
              <a:cxnLst/>
              <a:rect l="l" t="t" r="r" b="b"/>
              <a:pathLst>
                <a:path w="4274726" h="1445956">
                  <a:moveTo>
                    <a:pt x="12402" y="0"/>
                  </a:moveTo>
                  <a:lnTo>
                    <a:pt x="4262324" y="0"/>
                  </a:lnTo>
                  <a:cubicBezTo>
                    <a:pt x="4269174" y="0"/>
                    <a:pt x="4274726" y="5553"/>
                    <a:pt x="4274726" y="12402"/>
                  </a:cubicBezTo>
                  <a:lnTo>
                    <a:pt x="4274726" y="1433554"/>
                  </a:lnTo>
                  <a:cubicBezTo>
                    <a:pt x="4274726" y="1440403"/>
                    <a:pt x="4269174" y="1445956"/>
                    <a:pt x="4262324" y="1445956"/>
                  </a:cubicBezTo>
                  <a:lnTo>
                    <a:pt x="12402" y="1445956"/>
                  </a:lnTo>
                  <a:cubicBezTo>
                    <a:pt x="9113" y="1445956"/>
                    <a:pt x="5958" y="1444649"/>
                    <a:pt x="3632" y="1442323"/>
                  </a:cubicBezTo>
                  <a:cubicBezTo>
                    <a:pt x="1307" y="1439998"/>
                    <a:pt x="0" y="1436843"/>
                    <a:pt x="0" y="1433554"/>
                  </a:cubicBezTo>
                  <a:lnTo>
                    <a:pt x="0" y="12402"/>
                  </a:lnTo>
                  <a:cubicBezTo>
                    <a:pt x="0" y="9113"/>
                    <a:pt x="1307" y="5958"/>
                    <a:pt x="3632" y="3632"/>
                  </a:cubicBezTo>
                  <a:cubicBezTo>
                    <a:pt x="5958" y="1307"/>
                    <a:pt x="9113" y="0"/>
                    <a:pt x="12402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1484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250520" y="1598678"/>
            <a:ext cx="2373670" cy="2373670"/>
          </a:xfrm>
          <a:custGeom>
            <a:avLst/>
            <a:gdLst/>
            <a:ahLst/>
            <a:cxnLst/>
            <a:rect l="l" t="t" r="r" b="b"/>
            <a:pathLst>
              <a:path w="2373670" h="2373670">
                <a:moveTo>
                  <a:pt x="0" y="0"/>
                </a:moveTo>
                <a:lnTo>
                  <a:pt x="2373670" y="0"/>
                </a:lnTo>
                <a:lnTo>
                  <a:pt x="2373670" y="2373670"/>
                </a:lnTo>
                <a:lnTo>
                  <a:pt x="0" y="237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210776" y="5585226"/>
            <a:ext cx="3075708" cy="776477"/>
            <a:chOff x="0" y="0"/>
            <a:chExt cx="810063" cy="20450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458033" y="4571582"/>
            <a:ext cx="581194" cy="5811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919872" y="7203217"/>
            <a:ext cx="3075708" cy="776477"/>
            <a:chOff x="0" y="0"/>
            <a:chExt cx="810063" cy="20450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5400000">
            <a:off x="10889390" y="7300859"/>
            <a:ext cx="581194" cy="58119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208610" y="384767"/>
            <a:ext cx="2574838" cy="805254"/>
            <a:chOff x="0" y="0"/>
            <a:chExt cx="678147" cy="21208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78147" cy="212083"/>
            </a:xfrm>
            <a:custGeom>
              <a:avLst/>
              <a:gdLst/>
              <a:ahLst/>
              <a:cxnLst/>
              <a:rect l="l" t="t" r="r" b="b"/>
              <a:pathLst>
                <a:path w="678147" h="212083">
                  <a:moveTo>
                    <a:pt x="106042" y="0"/>
                  </a:moveTo>
                  <a:lnTo>
                    <a:pt x="572105" y="0"/>
                  </a:lnTo>
                  <a:cubicBezTo>
                    <a:pt x="600229" y="0"/>
                    <a:pt x="627201" y="11172"/>
                    <a:pt x="647088" y="31059"/>
                  </a:cubicBezTo>
                  <a:cubicBezTo>
                    <a:pt x="666974" y="50946"/>
                    <a:pt x="678147" y="77918"/>
                    <a:pt x="678147" y="106042"/>
                  </a:cubicBezTo>
                  <a:lnTo>
                    <a:pt x="678147" y="106042"/>
                  </a:lnTo>
                  <a:cubicBezTo>
                    <a:pt x="678147" y="164607"/>
                    <a:pt x="630670" y="212083"/>
                    <a:pt x="572105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678147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2428890" y="4709866"/>
            <a:ext cx="5929007" cy="4724515"/>
          </a:xfrm>
          <a:custGeom>
            <a:avLst/>
            <a:gdLst/>
            <a:ahLst/>
            <a:cxnLst/>
            <a:rect l="l" t="t" r="r" b="b"/>
            <a:pathLst>
              <a:path w="5929007" h="4724515">
                <a:moveTo>
                  <a:pt x="0" y="0"/>
                </a:moveTo>
                <a:lnTo>
                  <a:pt x="5929007" y="0"/>
                </a:lnTo>
                <a:lnTo>
                  <a:pt x="5929007" y="4724515"/>
                </a:lnTo>
                <a:lnTo>
                  <a:pt x="0" y="47245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09081" y="2632156"/>
            <a:ext cx="9857586" cy="68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5533" b="1" spc="-32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(Fungsi Evaluasi Heuristik)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159581" y="1484378"/>
            <a:ext cx="8120313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Snippet Kode Penting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02555" y="468006"/>
            <a:ext cx="238694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&amp;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35848" y="60118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33" name="Freeform 33"/>
          <p:cNvSpPr/>
          <p:nvPr/>
        </p:nvSpPr>
        <p:spPr>
          <a:xfrm>
            <a:off x="14474676" y="6460584"/>
            <a:ext cx="2261744" cy="2261744"/>
          </a:xfrm>
          <a:custGeom>
            <a:avLst/>
            <a:gdLst/>
            <a:ahLst/>
            <a:cxnLst/>
            <a:rect l="l" t="t" r="r" b="b"/>
            <a:pathLst>
              <a:path w="2261744" h="2261744">
                <a:moveTo>
                  <a:pt x="0" y="0"/>
                </a:moveTo>
                <a:lnTo>
                  <a:pt x="2261743" y="0"/>
                </a:lnTo>
                <a:lnTo>
                  <a:pt x="2261743" y="2261744"/>
                </a:lnTo>
                <a:lnTo>
                  <a:pt x="0" y="2261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9019904" y="4610523"/>
            <a:ext cx="6396869" cy="2138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449"/>
              </a:lnSpc>
              <a:spcBef>
                <a:spcPct val="0"/>
              </a:spcBef>
            </a:pPr>
            <a:r>
              <a:rPr lang="en-US" sz="2463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Kode ini adalah inti dari fungsi evaluasi heuristik, menilai “jendela” 4-sel berdasarkan keping AI, lawan, dan sel kosong untuk memberikan skor strategis.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2341065" y="7203217"/>
            <a:ext cx="3075708" cy="776477"/>
            <a:chOff x="0" y="0"/>
            <a:chExt cx="810063" cy="20450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0063" cy="204504"/>
            </a:xfrm>
            <a:custGeom>
              <a:avLst/>
              <a:gdLst/>
              <a:ahLst/>
              <a:cxnLst/>
              <a:rect l="l" t="t" r="r" b="b"/>
              <a:pathLst>
                <a:path w="810063" h="204504">
                  <a:moveTo>
                    <a:pt x="102252" y="0"/>
                  </a:moveTo>
                  <a:lnTo>
                    <a:pt x="707811" y="0"/>
                  </a:lnTo>
                  <a:cubicBezTo>
                    <a:pt x="764283" y="0"/>
                    <a:pt x="810063" y="45780"/>
                    <a:pt x="810063" y="102252"/>
                  </a:cubicBezTo>
                  <a:lnTo>
                    <a:pt x="810063" y="102252"/>
                  </a:lnTo>
                  <a:cubicBezTo>
                    <a:pt x="810063" y="129371"/>
                    <a:pt x="799290" y="155379"/>
                    <a:pt x="780114" y="174555"/>
                  </a:cubicBezTo>
                  <a:cubicBezTo>
                    <a:pt x="760938" y="193731"/>
                    <a:pt x="734930" y="204504"/>
                    <a:pt x="707811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0063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5400000">
            <a:off x="12989297" y="7300859"/>
            <a:ext cx="581194" cy="581194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5400000">
            <a:off x="9595559" y="7300859"/>
            <a:ext cx="581194" cy="58119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5400000">
            <a:off x="14127848" y="7300859"/>
            <a:ext cx="581194" cy="581194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84232" y="3829714"/>
            <a:ext cx="1782146" cy="2057262"/>
            <a:chOff x="0" y="0"/>
            <a:chExt cx="647960" cy="747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7960" cy="747988"/>
            </a:xfrm>
            <a:custGeom>
              <a:avLst/>
              <a:gdLst/>
              <a:ahLst/>
              <a:cxnLst/>
              <a:rect l="l" t="t" r="r" b="b"/>
              <a:pathLst>
                <a:path w="647960" h="747988">
                  <a:moveTo>
                    <a:pt x="323980" y="0"/>
                  </a:moveTo>
                  <a:lnTo>
                    <a:pt x="647960" y="747988"/>
                  </a:lnTo>
                  <a:lnTo>
                    <a:pt x="0" y="747988"/>
                  </a:lnTo>
                  <a:lnTo>
                    <a:pt x="32398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244" y="309180"/>
              <a:ext cx="445473" cy="385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808" y="1744060"/>
            <a:ext cx="8360192" cy="78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56"/>
              </a:lnSpc>
              <a:spcBef>
                <a:spcPct val="0"/>
              </a:spcBef>
            </a:pPr>
            <a:r>
              <a:rPr lang="en-US" sz="4611" spc="-26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Demo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808" y="2656408"/>
            <a:ext cx="7051918" cy="8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19"/>
              </a:lnSpc>
            </a:pPr>
            <a:r>
              <a:rPr lang="en-US" sz="7133" b="1" spc="-413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Screenchot GUI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444" y="4175951"/>
            <a:ext cx="8681722" cy="4014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749" lvl="1" indent="-312875" algn="just">
              <a:lnSpc>
                <a:spcPts val="3593"/>
              </a:lnSpc>
              <a:buFont typeface="Arial"/>
              <a:buChar char="•"/>
            </a:pPr>
            <a:r>
              <a:rPr lang="en-US" sz="2898" b="1" spc="-18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Tampilan Antarmuka Grafis: </a:t>
            </a:r>
            <a:r>
              <a:rPr lang="en-US" sz="2898" spc="-18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Menunjukkan permainan Connect-Four interaktif</a:t>
            </a:r>
          </a:p>
          <a:p>
            <a:pPr marL="625749" lvl="1" indent="-312875" algn="just">
              <a:lnSpc>
                <a:spcPts val="3593"/>
              </a:lnSpc>
              <a:buFont typeface="Arial"/>
              <a:buChar char="•"/>
            </a:pPr>
            <a:r>
              <a:rPr lang="en-US" sz="2898" b="1" spc="-18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Hasil Akhir Permainan: </a:t>
            </a:r>
            <a:r>
              <a:rPr lang="en-US" sz="2898" spc="-18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Dialog “Permainan Selesai, AI Menang!” mengkonfirmasi kemenangan AI.</a:t>
            </a:r>
          </a:p>
          <a:p>
            <a:pPr marL="625749" lvl="1" indent="-312875" algn="just">
              <a:lnSpc>
                <a:spcPts val="3593"/>
              </a:lnSpc>
              <a:buFont typeface="Arial"/>
              <a:buChar char="•"/>
            </a:pPr>
            <a:r>
              <a:rPr lang="en-US" sz="2898" b="1" spc="-18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Panel Analisis Real-time: </a:t>
            </a:r>
            <a:r>
              <a:rPr lang="en-US" sz="2898" spc="-18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Menampilkan metrik kinerja AI (Waktu Eksekusi: 20.59 ms, Jumlah Node: 71, Kedalaman: 4, Memori Puncak: 0.01 MB) dan kompleksitas waktu teoritis O(b^d).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160474" y="2581920"/>
            <a:ext cx="8872435" cy="6610112"/>
            <a:chOff x="0" y="0"/>
            <a:chExt cx="1416645" cy="105542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416645" cy="1055424"/>
            </a:xfrm>
            <a:custGeom>
              <a:avLst/>
              <a:gdLst/>
              <a:ahLst/>
              <a:cxnLst/>
              <a:rect l="l" t="t" r="r" b="b"/>
              <a:pathLst>
                <a:path w="1416645" h="1055424">
                  <a:moveTo>
                    <a:pt x="27923" y="0"/>
                  </a:moveTo>
                  <a:lnTo>
                    <a:pt x="1388722" y="0"/>
                  </a:lnTo>
                  <a:cubicBezTo>
                    <a:pt x="1404144" y="0"/>
                    <a:pt x="1416645" y="12501"/>
                    <a:pt x="1416645" y="27923"/>
                  </a:cubicBezTo>
                  <a:lnTo>
                    <a:pt x="1416645" y="1027502"/>
                  </a:lnTo>
                  <a:cubicBezTo>
                    <a:pt x="1416645" y="1042923"/>
                    <a:pt x="1404144" y="1055424"/>
                    <a:pt x="1388722" y="1055424"/>
                  </a:cubicBezTo>
                  <a:lnTo>
                    <a:pt x="27923" y="1055424"/>
                  </a:lnTo>
                  <a:cubicBezTo>
                    <a:pt x="12501" y="1055424"/>
                    <a:pt x="0" y="1042923"/>
                    <a:pt x="0" y="1027502"/>
                  </a:cubicBezTo>
                  <a:lnTo>
                    <a:pt x="0" y="27923"/>
                  </a:lnTo>
                  <a:cubicBezTo>
                    <a:pt x="0" y="12501"/>
                    <a:pt x="12501" y="0"/>
                    <a:pt x="27923" y="0"/>
                  </a:cubicBezTo>
                  <a:close/>
                </a:path>
              </a:pathLst>
            </a:custGeom>
            <a:blipFill>
              <a:blip r:embed="rId4"/>
              <a:stretch>
                <a:fillRect l="-462" r="-462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08610" y="384767"/>
            <a:ext cx="2574838" cy="805254"/>
            <a:chOff x="0" y="0"/>
            <a:chExt cx="678147" cy="2120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78147" cy="212083"/>
            </a:xfrm>
            <a:custGeom>
              <a:avLst/>
              <a:gdLst/>
              <a:ahLst/>
              <a:cxnLst/>
              <a:rect l="l" t="t" r="r" b="b"/>
              <a:pathLst>
                <a:path w="678147" h="212083">
                  <a:moveTo>
                    <a:pt x="106042" y="0"/>
                  </a:moveTo>
                  <a:lnTo>
                    <a:pt x="572105" y="0"/>
                  </a:lnTo>
                  <a:cubicBezTo>
                    <a:pt x="600229" y="0"/>
                    <a:pt x="627201" y="11172"/>
                    <a:pt x="647088" y="31059"/>
                  </a:cubicBezTo>
                  <a:cubicBezTo>
                    <a:pt x="666974" y="50946"/>
                    <a:pt x="678147" y="77918"/>
                    <a:pt x="678147" y="106042"/>
                  </a:cubicBezTo>
                  <a:lnTo>
                    <a:pt x="678147" y="106042"/>
                  </a:lnTo>
                  <a:cubicBezTo>
                    <a:pt x="678147" y="164607"/>
                    <a:pt x="630670" y="212083"/>
                    <a:pt x="572105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678147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302555" y="468006"/>
            <a:ext cx="238694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&amp; RESULTS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35848" y="60118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32703" y="1630493"/>
            <a:ext cx="1284476" cy="1284476"/>
          </a:xfrm>
          <a:custGeom>
            <a:avLst/>
            <a:gdLst/>
            <a:ahLst/>
            <a:cxnLst/>
            <a:rect l="l" t="t" r="r" b="b"/>
            <a:pathLst>
              <a:path w="1284476" h="1284476">
                <a:moveTo>
                  <a:pt x="0" y="0"/>
                </a:moveTo>
                <a:lnTo>
                  <a:pt x="1284476" y="0"/>
                </a:lnTo>
                <a:lnTo>
                  <a:pt x="1284476" y="1284477"/>
                </a:lnTo>
                <a:lnTo>
                  <a:pt x="0" y="1284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10800000">
            <a:off x="327144" y="2727110"/>
            <a:ext cx="4434970" cy="776477"/>
            <a:chOff x="0" y="0"/>
            <a:chExt cx="1168058" cy="2045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68058" cy="204504"/>
            </a:xfrm>
            <a:custGeom>
              <a:avLst/>
              <a:gdLst/>
              <a:ahLst/>
              <a:cxnLst/>
              <a:rect l="l" t="t" r="r" b="b"/>
              <a:pathLst>
                <a:path w="1168058" h="204504">
                  <a:moveTo>
                    <a:pt x="89028" y="0"/>
                  </a:moveTo>
                  <a:lnTo>
                    <a:pt x="1079030" y="0"/>
                  </a:lnTo>
                  <a:cubicBezTo>
                    <a:pt x="1128199" y="0"/>
                    <a:pt x="1168058" y="39859"/>
                    <a:pt x="1168058" y="89028"/>
                  </a:cubicBezTo>
                  <a:lnTo>
                    <a:pt x="1168058" y="115476"/>
                  </a:lnTo>
                  <a:cubicBezTo>
                    <a:pt x="1168058" y="164645"/>
                    <a:pt x="1128199" y="204504"/>
                    <a:pt x="1079030" y="204504"/>
                  </a:cubicBezTo>
                  <a:lnTo>
                    <a:pt x="89028" y="204504"/>
                  </a:lnTo>
                  <a:cubicBezTo>
                    <a:pt x="39859" y="204504"/>
                    <a:pt x="0" y="164645"/>
                    <a:pt x="0" y="115476"/>
                  </a:cubicBezTo>
                  <a:lnTo>
                    <a:pt x="0" y="89028"/>
                  </a:lnTo>
                  <a:cubicBezTo>
                    <a:pt x="0" y="39859"/>
                    <a:pt x="39859" y="0"/>
                    <a:pt x="8902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168058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-10800000">
            <a:off x="570366" y="2824752"/>
            <a:ext cx="581194" cy="58119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08610" y="384767"/>
            <a:ext cx="2574838" cy="805254"/>
            <a:chOff x="0" y="0"/>
            <a:chExt cx="678147" cy="2120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8147" cy="212083"/>
            </a:xfrm>
            <a:custGeom>
              <a:avLst/>
              <a:gdLst/>
              <a:ahLst/>
              <a:cxnLst/>
              <a:rect l="l" t="t" r="r" b="b"/>
              <a:pathLst>
                <a:path w="678147" h="212083">
                  <a:moveTo>
                    <a:pt x="106042" y="0"/>
                  </a:moveTo>
                  <a:lnTo>
                    <a:pt x="572105" y="0"/>
                  </a:lnTo>
                  <a:cubicBezTo>
                    <a:pt x="600229" y="0"/>
                    <a:pt x="627201" y="11172"/>
                    <a:pt x="647088" y="31059"/>
                  </a:cubicBezTo>
                  <a:cubicBezTo>
                    <a:pt x="666974" y="50946"/>
                    <a:pt x="678147" y="77918"/>
                    <a:pt x="678147" y="106042"/>
                  </a:cubicBezTo>
                  <a:lnTo>
                    <a:pt x="678147" y="106042"/>
                  </a:lnTo>
                  <a:cubicBezTo>
                    <a:pt x="678147" y="164607"/>
                    <a:pt x="630670" y="212083"/>
                    <a:pt x="572105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678147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327144" y="3655988"/>
          <a:ext cx="8514384" cy="6362704"/>
        </p:xfrm>
        <a:graphic>
          <a:graphicData uri="http://schemas.openxmlformats.org/drawingml/2006/table">
            <a:tbl>
              <a:tblPr/>
              <a:tblGrid>
                <a:gridCol w="2128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Waktu (detik)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Jumlah Node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Memori (MB)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0.003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0.058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0.235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0.8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1.1024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5.387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18,234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5338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26.741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89,542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6.4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7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766432" y="4025378"/>
            <a:ext cx="5085826" cy="776477"/>
            <a:chOff x="0" y="0"/>
            <a:chExt cx="1339477" cy="2045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9477" cy="204504"/>
            </a:xfrm>
            <a:custGeom>
              <a:avLst/>
              <a:gdLst/>
              <a:ahLst/>
              <a:cxnLst/>
              <a:rect l="l" t="t" r="r" b="b"/>
              <a:pathLst>
                <a:path w="1339477" h="204504">
                  <a:moveTo>
                    <a:pt x="77635" y="0"/>
                  </a:moveTo>
                  <a:lnTo>
                    <a:pt x="1261842" y="0"/>
                  </a:lnTo>
                  <a:cubicBezTo>
                    <a:pt x="1304718" y="0"/>
                    <a:pt x="1339477" y="34758"/>
                    <a:pt x="1339477" y="77635"/>
                  </a:cubicBezTo>
                  <a:lnTo>
                    <a:pt x="1339477" y="126869"/>
                  </a:lnTo>
                  <a:cubicBezTo>
                    <a:pt x="1339477" y="169746"/>
                    <a:pt x="1304718" y="204504"/>
                    <a:pt x="1261842" y="204504"/>
                  </a:cubicBezTo>
                  <a:lnTo>
                    <a:pt x="77635" y="204504"/>
                  </a:lnTo>
                  <a:cubicBezTo>
                    <a:pt x="34758" y="204504"/>
                    <a:pt x="0" y="169746"/>
                    <a:pt x="0" y="126869"/>
                  </a:cubicBezTo>
                  <a:lnTo>
                    <a:pt x="0" y="77635"/>
                  </a:lnTo>
                  <a:cubicBezTo>
                    <a:pt x="0" y="34758"/>
                    <a:pt x="34758" y="0"/>
                    <a:pt x="7763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39477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13595066" y="2101967"/>
            <a:ext cx="1401621" cy="1401621"/>
          </a:xfrm>
          <a:custGeom>
            <a:avLst/>
            <a:gdLst/>
            <a:ahLst/>
            <a:cxnLst/>
            <a:rect l="l" t="t" r="r" b="b"/>
            <a:pathLst>
              <a:path w="1401621" h="1401621">
                <a:moveTo>
                  <a:pt x="0" y="0"/>
                </a:moveTo>
                <a:lnTo>
                  <a:pt x="1401620" y="0"/>
                </a:lnTo>
                <a:lnTo>
                  <a:pt x="1401620" y="1401621"/>
                </a:lnTo>
                <a:lnTo>
                  <a:pt x="0" y="140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239372" y="2406081"/>
            <a:ext cx="11267720" cy="580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9"/>
              </a:lnSpc>
            </a:pPr>
            <a:r>
              <a:rPr lang="en-US" sz="4733" b="1" spc="-27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(Data Kinerja &amp; Efisiensi Pruning)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7027842" y="4123019"/>
            <a:ext cx="581194" cy="581194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2900977" y="4237104"/>
            <a:ext cx="4025753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EFISIENSI PRUNING ALPHA-BETA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926731" y="4227579"/>
            <a:ext cx="783417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341269" y="1425975"/>
            <a:ext cx="5548121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Hasil Pengujian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02555" y="468006"/>
            <a:ext cx="238694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&amp; RESULTS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35848" y="60118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9660" y="2938836"/>
            <a:ext cx="340645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DATA KINERJA ALGORITMA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69254" y="2948361"/>
            <a:ext cx="783417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</a:p>
        </p:txBody>
      </p:sp>
      <p:graphicFrame>
        <p:nvGraphicFramePr>
          <p:cNvPr id="35" name="Table 35"/>
          <p:cNvGraphicFramePr>
            <a:graphicFrameLocks noGrp="1"/>
          </p:cNvGraphicFramePr>
          <p:nvPr/>
        </p:nvGraphicFramePr>
        <p:xfrm>
          <a:off x="9337874" y="4913288"/>
          <a:ext cx="8514384" cy="5105399"/>
        </p:xfrm>
        <a:graphic>
          <a:graphicData uri="http://schemas.openxmlformats.org/drawingml/2006/table">
            <a:tbl>
              <a:tblPr/>
              <a:tblGrid>
                <a:gridCol w="2128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85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22804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Depth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Tanpa Pruning (7^d)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Dengan Alpha-Beta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 b="1">
                          <a:solidFill>
                            <a:srgbClr val="000000"/>
                          </a:solidFill>
                          <a:latin typeface="Montserrat Bold"/>
                          <a:ea typeface="Montserrat Bold"/>
                          <a:cs typeface="Montserrat Bold"/>
                          <a:sym typeface="Montserrat Bold"/>
                        </a:rPr>
                        <a:t>Efisiensi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519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44.9%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519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2,401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64.7%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519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16,807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3,856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77.1%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519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117,649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18,234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84.5%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6519"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823,543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89,542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91"/>
                        </a:lnSpc>
                        <a:defRPr/>
                      </a:pPr>
                      <a:r>
                        <a:rPr lang="en-US" sz="1851">
                          <a:solidFill>
                            <a:srgbClr val="000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89.1%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3808" y="1744060"/>
            <a:ext cx="8360192" cy="78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56"/>
              </a:lnSpc>
              <a:spcBef>
                <a:spcPct val="0"/>
              </a:spcBef>
            </a:pPr>
            <a:r>
              <a:rPr lang="en-US" sz="4611" spc="-26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Analisis Performa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54191" y="1977276"/>
            <a:ext cx="6288740" cy="54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4433" b="1" spc="-257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(Kompleksitas Empiris)</a:t>
            </a:r>
          </a:p>
        </p:txBody>
      </p:sp>
      <p:sp>
        <p:nvSpPr>
          <p:cNvPr id="6" name="Freeform 6"/>
          <p:cNvSpPr/>
          <p:nvPr/>
        </p:nvSpPr>
        <p:spPr>
          <a:xfrm>
            <a:off x="4963904" y="2692644"/>
            <a:ext cx="1645253" cy="1645253"/>
          </a:xfrm>
          <a:custGeom>
            <a:avLst/>
            <a:gdLst/>
            <a:ahLst/>
            <a:cxnLst/>
            <a:rect l="l" t="t" r="r" b="b"/>
            <a:pathLst>
              <a:path w="1645253" h="1645253">
                <a:moveTo>
                  <a:pt x="0" y="0"/>
                </a:moveTo>
                <a:lnTo>
                  <a:pt x="1645253" y="0"/>
                </a:lnTo>
                <a:lnTo>
                  <a:pt x="1645253" y="1645253"/>
                </a:lnTo>
                <a:lnTo>
                  <a:pt x="0" y="1645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06074" y="8120911"/>
            <a:ext cx="1645253" cy="1645253"/>
          </a:xfrm>
          <a:custGeom>
            <a:avLst/>
            <a:gdLst/>
            <a:ahLst/>
            <a:cxnLst/>
            <a:rect l="l" t="t" r="r" b="b"/>
            <a:pathLst>
              <a:path w="1645253" h="1645253">
                <a:moveTo>
                  <a:pt x="0" y="0"/>
                </a:moveTo>
                <a:lnTo>
                  <a:pt x="1645252" y="0"/>
                </a:lnTo>
                <a:lnTo>
                  <a:pt x="1645252" y="1645252"/>
                </a:lnTo>
                <a:lnTo>
                  <a:pt x="0" y="164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6208" y="6323960"/>
            <a:ext cx="8680504" cy="4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785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Validasi Kompleksitas Ruang: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08610" y="384767"/>
            <a:ext cx="2574838" cy="805254"/>
            <a:chOff x="0" y="0"/>
            <a:chExt cx="678147" cy="2120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78147" cy="212083"/>
            </a:xfrm>
            <a:custGeom>
              <a:avLst/>
              <a:gdLst/>
              <a:ahLst/>
              <a:cxnLst/>
              <a:rect l="l" t="t" r="r" b="b"/>
              <a:pathLst>
                <a:path w="678147" h="212083">
                  <a:moveTo>
                    <a:pt x="106042" y="0"/>
                  </a:moveTo>
                  <a:lnTo>
                    <a:pt x="572105" y="0"/>
                  </a:lnTo>
                  <a:cubicBezTo>
                    <a:pt x="600229" y="0"/>
                    <a:pt x="627201" y="11172"/>
                    <a:pt x="647088" y="31059"/>
                  </a:cubicBezTo>
                  <a:cubicBezTo>
                    <a:pt x="666974" y="50946"/>
                    <a:pt x="678147" y="77918"/>
                    <a:pt x="678147" y="106042"/>
                  </a:cubicBezTo>
                  <a:lnTo>
                    <a:pt x="678147" y="106042"/>
                  </a:lnTo>
                  <a:cubicBezTo>
                    <a:pt x="678147" y="164607"/>
                    <a:pt x="630670" y="212083"/>
                    <a:pt x="572105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78147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02555" y="468006"/>
            <a:ext cx="238694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IMPLEMENTATION &amp; RESULTS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35848" y="601184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9481" y="3680709"/>
            <a:ext cx="8379080" cy="17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471"/>
              </a:lnSpc>
              <a:buFont typeface="Arial"/>
              <a:buChar char="•"/>
            </a:pPr>
            <a:r>
              <a:rPr lang="en-US" sz="2799" spc="-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Pertumbuhan waktu eksekusi empiris (k ≈ 0.81) konsisten dengan prediksi teoritis O(b^(k×d)).</a:t>
            </a:r>
          </a:p>
          <a:p>
            <a:pPr marL="604516" lvl="1" indent="-302258" algn="just">
              <a:lnSpc>
                <a:spcPts val="3471"/>
              </a:lnSpc>
              <a:buFont typeface="Arial"/>
              <a:buChar char="•"/>
            </a:pPr>
            <a:r>
              <a:rPr lang="en-US" sz="2799" spc="-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Implementasi algoritma menunjukkan perilaku waktu yang sesuai dengan prediksi teoritis.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6208" y="3284220"/>
            <a:ext cx="8680504" cy="4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785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Validasi Kompleksitas Waktu: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9481" y="6767011"/>
            <a:ext cx="8379080" cy="2176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6" lvl="1" indent="-302258" algn="just">
              <a:lnSpc>
                <a:spcPts val="3471"/>
              </a:lnSpc>
              <a:buFont typeface="Arial"/>
              <a:buChar char="•"/>
            </a:pPr>
            <a:r>
              <a:rPr lang="en-US" sz="2799" spc="-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Penggunaan memori menunjukkan pertumbuhan linier (~1.1 MB/depth), sangat cocok dengan teoritis O(b×d) untuk Depth-First Search.</a:t>
            </a:r>
          </a:p>
          <a:p>
            <a:pPr marL="604516" lvl="1" indent="-302258" algn="just">
              <a:lnSpc>
                <a:spcPts val="3471"/>
              </a:lnSpc>
              <a:buFont typeface="Arial"/>
              <a:buChar char="•"/>
            </a:pPr>
            <a:r>
              <a:rPr lang="en-US" sz="2799" spc="-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Algoritma sangat efisien dalam penggunaan memori.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6436674" y="4549897"/>
            <a:ext cx="1645253" cy="1645253"/>
          </a:xfrm>
          <a:custGeom>
            <a:avLst/>
            <a:gdLst/>
            <a:ahLst/>
            <a:cxnLst/>
            <a:rect l="l" t="t" r="r" b="b"/>
            <a:pathLst>
              <a:path w="1645253" h="1645253">
                <a:moveTo>
                  <a:pt x="0" y="0"/>
                </a:moveTo>
                <a:lnTo>
                  <a:pt x="1645252" y="0"/>
                </a:lnTo>
                <a:lnTo>
                  <a:pt x="1645252" y="1645253"/>
                </a:lnTo>
                <a:lnTo>
                  <a:pt x="0" y="1645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9077087" y="4663836"/>
            <a:ext cx="8680504" cy="4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3"/>
              </a:lnSpc>
            </a:pPr>
            <a:r>
              <a:rPr lang="en-US" sz="2785" b="1" spc="-17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Validasi Keseluruhan: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099809" y="5106887"/>
            <a:ext cx="8379080" cy="173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799" spc="-17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Hasil pengujian empiris memvalidasi kesesuaian implementasi dengan teori. Kedalaman 4-5 memberikan keseimbangan optimal antara kekuatan AI dan responsivitas.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243" y="227157"/>
            <a:ext cx="4579508" cy="769357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12411" y="2047167"/>
            <a:ext cx="12917209" cy="2465615"/>
            <a:chOff x="0" y="0"/>
            <a:chExt cx="3402063" cy="6493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02063" cy="649380"/>
            </a:xfrm>
            <a:custGeom>
              <a:avLst/>
              <a:gdLst/>
              <a:ahLst/>
              <a:cxnLst/>
              <a:rect l="l" t="t" r="r" b="b"/>
              <a:pathLst>
                <a:path w="3402063" h="649380">
                  <a:moveTo>
                    <a:pt x="30567" y="0"/>
                  </a:moveTo>
                  <a:lnTo>
                    <a:pt x="3371497" y="0"/>
                  </a:lnTo>
                  <a:cubicBezTo>
                    <a:pt x="3388378" y="0"/>
                    <a:pt x="3402063" y="13685"/>
                    <a:pt x="3402063" y="30567"/>
                  </a:cubicBezTo>
                  <a:lnTo>
                    <a:pt x="3402063" y="618813"/>
                  </a:lnTo>
                  <a:cubicBezTo>
                    <a:pt x="3402063" y="635695"/>
                    <a:pt x="3388378" y="649380"/>
                    <a:pt x="3371497" y="649380"/>
                  </a:cubicBezTo>
                  <a:lnTo>
                    <a:pt x="30567" y="649380"/>
                  </a:lnTo>
                  <a:cubicBezTo>
                    <a:pt x="13685" y="649380"/>
                    <a:pt x="0" y="635695"/>
                    <a:pt x="0" y="618813"/>
                  </a:cubicBezTo>
                  <a:lnTo>
                    <a:pt x="0" y="30567"/>
                  </a:lnTo>
                  <a:cubicBezTo>
                    <a:pt x="0" y="13685"/>
                    <a:pt x="13685" y="0"/>
                    <a:pt x="30567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402063" cy="6874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18431" y="384767"/>
            <a:ext cx="1871173" cy="805254"/>
            <a:chOff x="0" y="0"/>
            <a:chExt cx="492819" cy="2120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92819" cy="212083"/>
            </a:xfrm>
            <a:custGeom>
              <a:avLst/>
              <a:gdLst/>
              <a:ahLst/>
              <a:cxnLst/>
              <a:rect l="l" t="t" r="r" b="b"/>
              <a:pathLst>
                <a:path w="492819" h="212083">
                  <a:moveTo>
                    <a:pt x="106042" y="0"/>
                  </a:moveTo>
                  <a:lnTo>
                    <a:pt x="386777" y="0"/>
                  </a:lnTo>
                  <a:cubicBezTo>
                    <a:pt x="414901" y="0"/>
                    <a:pt x="441874" y="11172"/>
                    <a:pt x="461760" y="31059"/>
                  </a:cubicBezTo>
                  <a:cubicBezTo>
                    <a:pt x="481647" y="50946"/>
                    <a:pt x="492819" y="77918"/>
                    <a:pt x="492819" y="106042"/>
                  </a:cubicBezTo>
                  <a:lnTo>
                    <a:pt x="492819" y="106042"/>
                  </a:lnTo>
                  <a:cubicBezTo>
                    <a:pt x="492819" y="164607"/>
                    <a:pt x="445343" y="212083"/>
                    <a:pt x="386777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92819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01405" y="2151228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Perbandingan &amp;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489551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6672" y="3245324"/>
            <a:ext cx="6539876" cy="77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6326" b="1" spc="-36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Kelebihan Solusi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664" y="5646257"/>
            <a:ext cx="7448140" cy="51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6"/>
              </a:lnSpc>
              <a:spcBef>
                <a:spcPct val="0"/>
              </a:spcBef>
            </a:pPr>
            <a:r>
              <a:rPr lang="en-US" sz="3011" b="1" spc="-17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Perbandingan dengan Algoritma Lain: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0" y="6460109"/>
            <a:ext cx="8399881" cy="2798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just">
              <a:lnSpc>
                <a:spcPts val="2727"/>
              </a:lnSpc>
              <a:buFont typeface="Arial"/>
              <a:buChar char="•"/>
            </a:pPr>
            <a:r>
              <a:rPr lang="en-US" sz="2199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Minimax + Alpha-Beta Pruning (Solusi Ini): Efektif dan efisien untuk permainan dengan kompleksitas seperti Connect-Four, menjamin optimalitas pengurangan node signifikan.</a:t>
            </a:r>
          </a:p>
          <a:p>
            <a:pPr marL="474979" lvl="1" indent="-237490" algn="just">
              <a:lnSpc>
                <a:spcPts val="2727"/>
              </a:lnSpc>
              <a:buFont typeface="Arial"/>
              <a:buChar char="•"/>
            </a:pPr>
            <a:r>
              <a:rPr lang="en-US" sz="2199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MCTS: Lebih unggul untuk permainan dengan factor sangat tinggi dan tanpa heuristik eksplisit, namun butuh banyak simulasi.</a:t>
            </a:r>
          </a:p>
          <a:p>
            <a:pPr marL="518158" lvl="1" indent="-259079" algn="just">
              <a:lnSpc>
                <a:spcPts val="2975"/>
              </a:lnSpc>
              <a:buFont typeface="Arial"/>
              <a:buChar char="•"/>
            </a:pPr>
            <a:r>
              <a:rPr lang="en-US" sz="2399" spc="-15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Algoritma Lain: (Negamax, Iterative Deepening, Transposition Tables) - Variasi atau teknik pelengkap.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0543" y="584542"/>
            <a:ext cx="238694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59913" y="422617"/>
            <a:ext cx="1907082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&amp; 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66996" y="5379557"/>
            <a:ext cx="9313685" cy="1047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6"/>
              </a:lnSpc>
              <a:spcBef>
                <a:spcPct val="0"/>
              </a:spcBef>
            </a:pPr>
            <a:r>
              <a:rPr lang="en-US" sz="3011" b="1" spc="-17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Kelebihan Implementasi Minimax dengan Alpha-Beta Pruning: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25301" y="6823945"/>
            <a:ext cx="8907617" cy="2543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3690" lvl="1" indent="-251845" algn="just">
              <a:lnSpc>
                <a:spcPts val="2892"/>
              </a:lnSpc>
              <a:buFont typeface="Arial"/>
              <a:buChar char="•"/>
            </a:pPr>
            <a:r>
              <a:rPr lang="en-US" sz="2332" spc="-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Optimalitas &amp; Efisiensi: Menemukan langkah dengan pengurangan komputasi drastis, pencarian lebih dalam.</a:t>
            </a:r>
          </a:p>
          <a:p>
            <a:pPr marL="503690" lvl="1" indent="-251845" algn="just">
              <a:lnSpc>
                <a:spcPts val="2892"/>
              </a:lnSpc>
              <a:buFont typeface="Arial"/>
              <a:buChar char="•"/>
            </a:pPr>
            <a:r>
              <a:rPr lang="en-US" sz="2332" spc="-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Konsistensi Teoritis: Perilaku algoritma dan kinerja sesuai prediksi teoritis.</a:t>
            </a:r>
          </a:p>
          <a:p>
            <a:pPr marL="503690" lvl="1" indent="-251845" algn="just">
              <a:lnSpc>
                <a:spcPts val="2892"/>
              </a:lnSpc>
              <a:buFont typeface="Arial"/>
              <a:buChar char="•"/>
            </a:pPr>
            <a:r>
              <a:rPr lang="en-US" sz="2332" spc="-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Memori Efisien: Penggunaan memori linier.</a:t>
            </a:r>
          </a:p>
          <a:p>
            <a:pPr marL="503690" lvl="1" indent="-251845" algn="just">
              <a:lnSpc>
                <a:spcPts val="2892"/>
              </a:lnSpc>
              <a:buFont typeface="Arial"/>
              <a:buChar char="•"/>
            </a:pPr>
            <a:r>
              <a:rPr lang="en-US" sz="2332" spc="-14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Fleksibilitas Heuristik: Dapat dikustomisasi kalibrasi tingkat kesulitan AI.</a:t>
            </a:r>
          </a:p>
        </p:txBody>
      </p:sp>
      <p:sp>
        <p:nvSpPr>
          <p:cNvPr id="24" name="Freeform 24"/>
          <p:cNvSpPr/>
          <p:nvPr/>
        </p:nvSpPr>
        <p:spPr>
          <a:xfrm>
            <a:off x="9144000" y="2314099"/>
            <a:ext cx="1931750" cy="1931750"/>
          </a:xfrm>
          <a:custGeom>
            <a:avLst/>
            <a:gdLst/>
            <a:ahLst/>
            <a:cxnLst/>
            <a:rect l="l" t="t" r="r" b="b"/>
            <a:pathLst>
              <a:path w="1931750" h="1931750">
                <a:moveTo>
                  <a:pt x="0" y="0"/>
                </a:moveTo>
                <a:lnTo>
                  <a:pt x="1931750" y="0"/>
                </a:lnTo>
                <a:lnTo>
                  <a:pt x="1931750" y="1931751"/>
                </a:lnTo>
                <a:lnTo>
                  <a:pt x="0" y="193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0543" y="1680070"/>
            <a:ext cx="2012848" cy="2012848"/>
          </a:xfrm>
          <a:custGeom>
            <a:avLst/>
            <a:gdLst/>
            <a:ahLst/>
            <a:cxnLst/>
            <a:rect l="l" t="t" r="r" b="b"/>
            <a:pathLst>
              <a:path w="2012848" h="2012848">
                <a:moveTo>
                  <a:pt x="0" y="0"/>
                </a:moveTo>
                <a:lnTo>
                  <a:pt x="2012847" y="0"/>
                </a:lnTo>
                <a:lnTo>
                  <a:pt x="2012847" y="2012848"/>
                </a:lnTo>
                <a:lnTo>
                  <a:pt x="0" y="2012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8431" y="384767"/>
            <a:ext cx="1871173" cy="805254"/>
            <a:chOff x="0" y="0"/>
            <a:chExt cx="492819" cy="21208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92819" cy="212083"/>
            </a:xfrm>
            <a:custGeom>
              <a:avLst/>
              <a:gdLst/>
              <a:ahLst/>
              <a:cxnLst/>
              <a:rect l="l" t="t" r="r" b="b"/>
              <a:pathLst>
                <a:path w="492819" h="212083">
                  <a:moveTo>
                    <a:pt x="106042" y="0"/>
                  </a:moveTo>
                  <a:lnTo>
                    <a:pt x="386777" y="0"/>
                  </a:lnTo>
                  <a:cubicBezTo>
                    <a:pt x="414901" y="0"/>
                    <a:pt x="441874" y="11172"/>
                    <a:pt x="461760" y="31059"/>
                  </a:cubicBezTo>
                  <a:cubicBezTo>
                    <a:pt x="481647" y="50946"/>
                    <a:pt x="492819" y="77918"/>
                    <a:pt x="492819" y="106042"/>
                  </a:cubicBezTo>
                  <a:lnTo>
                    <a:pt x="492819" y="106042"/>
                  </a:lnTo>
                  <a:cubicBezTo>
                    <a:pt x="492819" y="164607"/>
                    <a:pt x="445343" y="212083"/>
                    <a:pt x="386777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92819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62271" y="988665"/>
            <a:ext cx="4471566" cy="742462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2417" y="2262973"/>
            <a:ext cx="10279343" cy="166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9"/>
              </a:lnSpc>
            </a:pPr>
            <a:r>
              <a:rPr lang="en-US" sz="7033" b="1" spc="-407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Kekurangan &amp; Limitasi Penelitian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60543" y="584542"/>
            <a:ext cx="238694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59913" y="422617"/>
            <a:ext cx="1907082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&amp;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653944" y="61088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75358" y="4704727"/>
            <a:ext cx="8122259" cy="4903213"/>
            <a:chOff x="0" y="0"/>
            <a:chExt cx="2139196" cy="12913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139196" cy="1291381"/>
            </a:xfrm>
            <a:custGeom>
              <a:avLst/>
              <a:gdLst/>
              <a:ahLst/>
              <a:cxnLst/>
              <a:rect l="l" t="t" r="r" b="b"/>
              <a:pathLst>
                <a:path w="2139196" h="1291381">
                  <a:moveTo>
                    <a:pt x="48612" y="0"/>
                  </a:moveTo>
                  <a:lnTo>
                    <a:pt x="2090584" y="0"/>
                  </a:lnTo>
                  <a:cubicBezTo>
                    <a:pt x="2117432" y="0"/>
                    <a:pt x="2139196" y="21764"/>
                    <a:pt x="2139196" y="48612"/>
                  </a:cubicBezTo>
                  <a:lnTo>
                    <a:pt x="2139196" y="1242769"/>
                  </a:lnTo>
                  <a:cubicBezTo>
                    <a:pt x="2139196" y="1269617"/>
                    <a:pt x="2117432" y="1291381"/>
                    <a:pt x="2090584" y="1291381"/>
                  </a:cubicBezTo>
                  <a:lnTo>
                    <a:pt x="48612" y="1291381"/>
                  </a:lnTo>
                  <a:cubicBezTo>
                    <a:pt x="21764" y="1291381"/>
                    <a:pt x="0" y="1269617"/>
                    <a:pt x="0" y="1242769"/>
                  </a:cubicBezTo>
                  <a:lnTo>
                    <a:pt x="0" y="48612"/>
                  </a:lnTo>
                  <a:cubicBezTo>
                    <a:pt x="0" y="21764"/>
                    <a:pt x="21764" y="0"/>
                    <a:pt x="48612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139196" cy="132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5358" y="5440310"/>
            <a:ext cx="7785199" cy="350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Ketergantungan pada Fungsi Heuristik: Kualitas keputusan AI sangat dipengaruhi oleh akurasi fungsi evaluasi terutama pada kedalaman rendah.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Batasan Kedalaman: Meskipun dioptimalkan, kompleksitas waktu tetap kendala kedalaman sangat tinggi.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Tidak Optimal untuk Game Real-time: Mungkin kurang responsif untuk game batasan waktu sangat ketat.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2417" y="4978793"/>
            <a:ext cx="7448140" cy="47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  <a:spcBef>
                <a:spcPct val="0"/>
              </a:spcBef>
            </a:pPr>
            <a:r>
              <a:rPr lang="en-US" sz="2830" b="1" spc="-16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Kekurangan Solusi: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705302" y="4704727"/>
            <a:ext cx="8122259" cy="4903213"/>
            <a:chOff x="0" y="0"/>
            <a:chExt cx="2139196" cy="12913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39196" cy="1291381"/>
            </a:xfrm>
            <a:custGeom>
              <a:avLst/>
              <a:gdLst/>
              <a:ahLst/>
              <a:cxnLst/>
              <a:rect l="l" t="t" r="r" b="b"/>
              <a:pathLst>
                <a:path w="2139196" h="1291381">
                  <a:moveTo>
                    <a:pt x="48612" y="0"/>
                  </a:moveTo>
                  <a:lnTo>
                    <a:pt x="2090584" y="0"/>
                  </a:lnTo>
                  <a:cubicBezTo>
                    <a:pt x="2117432" y="0"/>
                    <a:pt x="2139196" y="21764"/>
                    <a:pt x="2139196" y="48612"/>
                  </a:cubicBezTo>
                  <a:lnTo>
                    <a:pt x="2139196" y="1242769"/>
                  </a:lnTo>
                  <a:cubicBezTo>
                    <a:pt x="2139196" y="1269617"/>
                    <a:pt x="2117432" y="1291381"/>
                    <a:pt x="2090584" y="1291381"/>
                  </a:cubicBezTo>
                  <a:lnTo>
                    <a:pt x="48612" y="1291381"/>
                  </a:lnTo>
                  <a:cubicBezTo>
                    <a:pt x="21764" y="1291381"/>
                    <a:pt x="0" y="1269617"/>
                    <a:pt x="0" y="1242769"/>
                  </a:cubicBezTo>
                  <a:lnTo>
                    <a:pt x="0" y="48612"/>
                  </a:lnTo>
                  <a:cubicBezTo>
                    <a:pt x="0" y="21764"/>
                    <a:pt x="21764" y="0"/>
                    <a:pt x="48612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139196" cy="1329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042362" y="4978793"/>
            <a:ext cx="7448140" cy="47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  <a:spcBef>
                <a:spcPct val="0"/>
              </a:spcBef>
            </a:pPr>
            <a:r>
              <a:rPr lang="en-US" sz="2830" b="1" spc="-16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Limitasi Penelitian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705302" y="5440310"/>
            <a:ext cx="7785199" cy="3898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Permainan Terbatas: Implementasi dan analisis fokus hanya pada Connect-Four papan 6x7).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Algoritma Eksklusif: Hanya Minimax dengan Alpha-Beta Pruning yang diimplementasikan.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Fungsi Evaluasi Sederhana: Menggunakan heuristik berbasis pattern-matching sederhana.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 Permainan: Hanya mendukung mode Player vs AI.</a:t>
            </a:r>
          </a:p>
          <a:p>
            <a:pPr marL="546241" lvl="1" indent="-273121" algn="just">
              <a:lnSpc>
                <a:spcPts val="3137"/>
              </a:lnSpc>
              <a:buFont typeface="Arial"/>
              <a:buChar char="•"/>
            </a:pPr>
            <a:r>
              <a:rPr lang="en-US" sz="2530" spc="-16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Lingkungan Pengujian Tunggal: Pengujian pada satu konfigurasi hardware tertentu.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924288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65001" y="8346801"/>
            <a:ext cx="1822999" cy="18229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862446" y="2561997"/>
            <a:ext cx="6252896" cy="6179201"/>
            <a:chOff x="0" y="0"/>
            <a:chExt cx="1646853" cy="16274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6853" cy="1627444"/>
            </a:xfrm>
            <a:custGeom>
              <a:avLst/>
              <a:gdLst/>
              <a:ahLst/>
              <a:cxnLst/>
              <a:rect l="l" t="t" r="r" b="b"/>
              <a:pathLst>
                <a:path w="1646853" h="1627444">
                  <a:moveTo>
                    <a:pt x="63145" y="0"/>
                  </a:moveTo>
                  <a:lnTo>
                    <a:pt x="1583709" y="0"/>
                  </a:lnTo>
                  <a:cubicBezTo>
                    <a:pt x="1618583" y="0"/>
                    <a:pt x="1646853" y="28271"/>
                    <a:pt x="1646853" y="63145"/>
                  </a:cubicBezTo>
                  <a:lnTo>
                    <a:pt x="1646853" y="1564299"/>
                  </a:lnTo>
                  <a:cubicBezTo>
                    <a:pt x="1646853" y="1581046"/>
                    <a:pt x="1640201" y="1597107"/>
                    <a:pt x="1628359" y="1608949"/>
                  </a:cubicBezTo>
                  <a:cubicBezTo>
                    <a:pt x="1616517" y="1620791"/>
                    <a:pt x="1600456" y="1627444"/>
                    <a:pt x="1583709" y="1627444"/>
                  </a:cubicBezTo>
                  <a:lnTo>
                    <a:pt x="63145" y="1627444"/>
                  </a:lnTo>
                  <a:cubicBezTo>
                    <a:pt x="28271" y="1627444"/>
                    <a:pt x="0" y="1599173"/>
                    <a:pt x="0" y="1564299"/>
                  </a:cubicBezTo>
                  <a:lnTo>
                    <a:pt x="0" y="63145"/>
                  </a:lnTo>
                  <a:cubicBezTo>
                    <a:pt x="0" y="28271"/>
                    <a:pt x="28271" y="0"/>
                    <a:pt x="63145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46853" cy="1665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393407" y="2772536"/>
            <a:ext cx="4799924" cy="946072"/>
            <a:chOff x="0" y="0"/>
            <a:chExt cx="1264178" cy="24917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4178" cy="249171"/>
            </a:xfrm>
            <a:custGeom>
              <a:avLst/>
              <a:gdLst/>
              <a:ahLst/>
              <a:cxnLst/>
              <a:rect l="l" t="t" r="r" b="b"/>
              <a:pathLst>
                <a:path w="1264178" h="249171">
                  <a:moveTo>
                    <a:pt x="82259" y="0"/>
                  </a:moveTo>
                  <a:lnTo>
                    <a:pt x="1181918" y="0"/>
                  </a:lnTo>
                  <a:cubicBezTo>
                    <a:pt x="1227349" y="0"/>
                    <a:pt x="1264178" y="36829"/>
                    <a:pt x="1264178" y="82259"/>
                  </a:cubicBezTo>
                  <a:lnTo>
                    <a:pt x="1264178" y="166912"/>
                  </a:lnTo>
                  <a:cubicBezTo>
                    <a:pt x="1264178" y="188729"/>
                    <a:pt x="1255511" y="209652"/>
                    <a:pt x="1240084" y="225078"/>
                  </a:cubicBezTo>
                  <a:cubicBezTo>
                    <a:pt x="1224658" y="240505"/>
                    <a:pt x="1203735" y="249171"/>
                    <a:pt x="1181918" y="249171"/>
                  </a:cubicBezTo>
                  <a:lnTo>
                    <a:pt x="82259" y="249171"/>
                  </a:lnTo>
                  <a:cubicBezTo>
                    <a:pt x="60443" y="249171"/>
                    <a:pt x="39520" y="240505"/>
                    <a:pt x="24093" y="225078"/>
                  </a:cubicBezTo>
                  <a:cubicBezTo>
                    <a:pt x="8667" y="209652"/>
                    <a:pt x="0" y="188729"/>
                    <a:pt x="0" y="166912"/>
                  </a:cubicBezTo>
                  <a:lnTo>
                    <a:pt x="0" y="82259"/>
                  </a:lnTo>
                  <a:cubicBezTo>
                    <a:pt x="0" y="36829"/>
                    <a:pt x="36829" y="0"/>
                    <a:pt x="8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64178" cy="28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321294" y="2954975"/>
            <a:ext cx="581194" cy="58119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409081" y="266065"/>
            <a:ext cx="9621313" cy="1023263"/>
            <a:chOff x="0" y="0"/>
            <a:chExt cx="2534008" cy="2695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702600" y="384767"/>
            <a:ext cx="1871173" cy="805254"/>
            <a:chOff x="0" y="0"/>
            <a:chExt cx="492819" cy="2120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92819" cy="212083"/>
            </a:xfrm>
            <a:custGeom>
              <a:avLst/>
              <a:gdLst/>
              <a:ahLst/>
              <a:cxnLst/>
              <a:rect l="l" t="t" r="r" b="b"/>
              <a:pathLst>
                <a:path w="492819" h="212083">
                  <a:moveTo>
                    <a:pt x="106042" y="0"/>
                  </a:moveTo>
                  <a:lnTo>
                    <a:pt x="386777" y="0"/>
                  </a:lnTo>
                  <a:cubicBezTo>
                    <a:pt x="414901" y="0"/>
                    <a:pt x="441874" y="11172"/>
                    <a:pt x="461760" y="31059"/>
                  </a:cubicBezTo>
                  <a:cubicBezTo>
                    <a:pt x="481647" y="50946"/>
                    <a:pt x="492819" y="77918"/>
                    <a:pt x="492819" y="106042"/>
                  </a:cubicBezTo>
                  <a:lnTo>
                    <a:pt x="492819" y="106042"/>
                  </a:lnTo>
                  <a:cubicBezTo>
                    <a:pt x="492819" y="164607"/>
                    <a:pt x="445343" y="212083"/>
                    <a:pt x="386777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92819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35666" y="2561997"/>
            <a:ext cx="6283680" cy="6179201"/>
            <a:chOff x="0" y="0"/>
            <a:chExt cx="1654961" cy="16274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54961" cy="1627444"/>
            </a:xfrm>
            <a:custGeom>
              <a:avLst/>
              <a:gdLst/>
              <a:ahLst/>
              <a:cxnLst/>
              <a:rect l="l" t="t" r="r" b="b"/>
              <a:pathLst>
                <a:path w="1654961" h="1627444">
                  <a:moveTo>
                    <a:pt x="62835" y="0"/>
                  </a:moveTo>
                  <a:lnTo>
                    <a:pt x="1592126" y="0"/>
                  </a:lnTo>
                  <a:cubicBezTo>
                    <a:pt x="1626829" y="0"/>
                    <a:pt x="1654961" y="28132"/>
                    <a:pt x="1654961" y="62835"/>
                  </a:cubicBezTo>
                  <a:lnTo>
                    <a:pt x="1654961" y="1564608"/>
                  </a:lnTo>
                  <a:cubicBezTo>
                    <a:pt x="1654961" y="1599311"/>
                    <a:pt x="1626829" y="1627444"/>
                    <a:pt x="1592126" y="1627444"/>
                  </a:cubicBezTo>
                  <a:lnTo>
                    <a:pt x="62835" y="1627444"/>
                  </a:lnTo>
                  <a:cubicBezTo>
                    <a:pt x="28132" y="1627444"/>
                    <a:pt x="0" y="1599311"/>
                    <a:pt x="0" y="1564608"/>
                  </a:cubicBezTo>
                  <a:lnTo>
                    <a:pt x="0" y="62835"/>
                  </a:lnTo>
                  <a:cubicBezTo>
                    <a:pt x="0" y="28132"/>
                    <a:pt x="28132" y="0"/>
                    <a:pt x="62835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1654961" cy="1665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166627" y="2772536"/>
            <a:ext cx="4799924" cy="946072"/>
            <a:chOff x="0" y="0"/>
            <a:chExt cx="1264178" cy="2491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64178" cy="249171"/>
            </a:xfrm>
            <a:custGeom>
              <a:avLst/>
              <a:gdLst/>
              <a:ahLst/>
              <a:cxnLst/>
              <a:rect l="l" t="t" r="r" b="b"/>
              <a:pathLst>
                <a:path w="1264178" h="249171">
                  <a:moveTo>
                    <a:pt x="82259" y="0"/>
                  </a:moveTo>
                  <a:lnTo>
                    <a:pt x="1181918" y="0"/>
                  </a:lnTo>
                  <a:cubicBezTo>
                    <a:pt x="1227349" y="0"/>
                    <a:pt x="1264178" y="36829"/>
                    <a:pt x="1264178" y="82259"/>
                  </a:cubicBezTo>
                  <a:lnTo>
                    <a:pt x="1264178" y="166912"/>
                  </a:lnTo>
                  <a:cubicBezTo>
                    <a:pt x="1264178" y="188729"/>
                    <a:pt x="1255511" y="209652"/>
                    <a:pt x="1240084" y="225078"/>
                  </a:cubicBezTo>
                  <a:cubicBezTo>
                    <a:pt x="1224658" y="240505"/>
                    <a:pt x="1203735" y="249171"/>
                    <a:pt x="1181918" y="249171"/>
                  </a:cubicBezTo>
                  <a:lnTo>
                    <a:pt x="82259" y="249171"/>
                  </a:lnTo>
                  <a:cubicBezTo>
                    <a:pt x="60443" y="249171"/>
                    <a:pt x="39520" y="240505"/>
                    <a:pt x="24093" y="225078"/>
                  </a:cubicBezTo>
                  <a:cubicBezTo>
                    <a:pt x="8667" y="209652"/>
                    <a:pt x="0" y="188729"/>
                    <a:pt x="0" y="166912"/>
                  </a:cubicBezTo>
                  <a:lnTo>
                    <a:pt x="0" y="82259"/>
                  </a:lnTo>
                  <a:cubicBezTo>
                    <a:pt x="0" y="36829"/>
                    <a:pt x="36829" y="0"/>
                    <a:pt x="8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64178" cy="28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158985" y="2954975"/>
            <a:ext cx="581194" cy="58119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04572" y="874492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84980" y="4203976"/>
            <a:ext cx="5664428" cy="2675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Akademis: Pemahaman praktis implementasi algoritma pencarian adversarial dan optimisasi.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Praktis: Aplikasi interaktif sebagai alat pembelajaran  AI.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Pengembangan: Fondasi kode untuk pengembangan AI        canggih.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93407" y="3071538"/>
            <a:ext cx="4125972" cy="38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 b="1" spc="-201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Kontribusi Penelitian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44712" y="610881"/>
            <a:ext cx="238694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359913" y="422617"/>
            <a:ext cx="1907082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&amp; RESULTS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762114" y="439259"/>
            <a:ext cx="229593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324146" y="584542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48630" y="4194451"/>
            <a:ext cx="5898350" cy="3798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981" lvl="1" indent="-213990" algn="just">
              <a:lnSpc>
                <a:spcPts val="2140"/>
              </a:lnSpc>
              <a:buAutoNum type="arabicPeriod"/>
            </a:pPr>
            <a:r>
              <a:rPr lang="en-US" sz="1982" b="1" spc="-14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Implementasi Berhasil: Algoritma Minimax dengan optimisasi Alpha-Beta Pruning pada Connect-Four berhasil diimplementasikan dengan GUI interaktif.</a:t>
            </a:r>
          </a:p>
          <a:p>
            <a:pPr marL="427981" lvl="1" indent="-213990" algn="just">
              <a:lnSpc>
                <a:spcPts val="2140"/>
              </a:lnSpc>
              <a:buAutoNum type="arabicPeriod"/>
            </a:pPr>
            <a:r>
              <a:rPr lang="en-US" sz="1982" b="1" spc="-14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Kesesuaian Kinerja dengan Teori: Kinerja algoritma (waktu, node, memori) sangat sesuai dengan prediksi teoritis.</a:t>
            </a:r>
          </a:p>
          <a:p>
            <a:pPr marL="427981" lvl="1" indent="-213990" algn="just">
              <a:lnSpc>
                <a:spcPts val="2140"/>
              </a:lnSpc>
              <a:buAutoNum type="arabicPeriod"/>
            </a:pPr>
            <a:r>
              <a:rPr lang="en-US" sz="1982" b="1" spc="-14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Efektivitas Alpha-Beta Pruning: Optimisasi Alpha-Beta Pruning terbukti sangat efektif (hingga 89.1% efisiensi) dalam mengurangi jumlah node yang dievaluasi.</a:t>
            </a:r>
          </a:p>
          <a:p>
            <a:pPr marL="427981" lvl="1" indent="-213990" algn="just">
              <a:lnSpc>
                <a:spcPts val="2140"/>
              </a:lnSpc>
              <a:buAutoNum type="arabicPeriod"/>
            </a:pPr>
            <a:r>
              <a:rPr lang="en-US" sz="1982" b="1" spc="-140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Optimalisasi Performa: Kedalaman pencarian 4-5 memberikan keseimbangan optimal antara kekuatan AI dan responsivitas.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412902" y="2881038"/>
            <a:ext cx="3992358" cy="76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 b="1" spc="-201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Poin Kesimpulan Utama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38" y="2445556"/>
            <a:ext cx="5858511" cy="740664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35069" y="1396544"/>
            <a:ext cx="16862965" cy="8467267"/>
            <a:chOff x="0" y="0"/>
            <a:chExt cx="4441275" cy="223006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1275" cy="2230062"/>
            </a:xfrm>
            <a:custGeom>
              <a:avLst/>
              <a:gdLst/>
              <a:ahLst/>
              <a:cxnLst/>
              <a:rect l="l" t="t" r="r" b="b"/>
              <a:pathLst>
                <a:path w="4441275" h="2230062">
                  <a:moveTo>
                    <a:pt x="23415" y="0"/>
                  </a:moveTo>
                  <a:lnTo>
                    <a:pt x="4417860" y="0"/>
                  </a:lnTo>
                  <a:cubicBezTo>
                    <a:pt x="4430792" y="0"/>
                    <a:pt x="4441275" y="10483"/>
                    <a:pt x="4441275" y="23415"/>
                  </a:cubicBezTo>
                  <a:lnTo>
                    <a:pt x="4441275" y="2206648"/>
                  </a:lnTo>
                  <a:cubicBezTo>
                    <a:pt x="4441275" y="2219579"/>
                    <a:pt x="4430792" y="2230062"/>
                    <a:pt x="4417860" y="2230062"/>
                  </a:cubicBezTo>
                  <a:lnTo>
                    <a:pt x="23415" y="2230062"/>
                  </a:lnTo>
                  <a:cubicBezTo>
                    <a:pt x="10483" y="2230062"/>
                    <a:pt x="0" y="2219579"/>
                    <a:pt x="0" y="2206648"/>
                  </a:cubicBezTo>
                  <a:lnTo>
                    <a:pt x="0" y="23415"/>
                  </a:lnTo>
                  <a:cubicBezTo>
                    <a:pt x="0" y="10483"/>
                    <a:pt x="10483" y="0"/>
                    <a:pt x="23415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41275" cy="2268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716115" y="1052098"/>
            <a:ext cx="8111067" cy="4862508"/>
            <a:chOff x="-13504" y="-38100"/>
            <a:chExt cx="764559" cy="458346"/>
          </a:xfrm>
        </p:grpSpPr>
        <p:sp>
          <p:nvSpPr>
            <p:cNvPr id="8" name="Freeform 8"/>
            <p:cNvSpPr/>
            <p:nvPr/>
          </p:nvSpPr>
          <p:spPr>
            <a:xfrm>
              <a:off x="-13504" y="-1557"/>
              <a:ext cx="751055" cy="420246"/>
            </a:xfrm>
            <a:custGeom>
              <a:avLst/>
              <a:gdLst/>
              <a:ahLst/>
              <a:cxnLst/>
              <a:rect l="l" t="t" r="r" b="b"/>
              <a:pathLst>
                <a:path w="751055" h="420246">
                  <a:moveTo>
                    <a:pt x="0" y="0"/>
                  </a:moveTo>
                  <a:lnTo>
                    <a:pt x="751055" y="0"/>
                  </a:lnTo>
                  <a:lnTo>
                    <a:pt x="751055" y="420246"/>
                  </a:lnTo>
                  <a:lnTo>
                    <a:pt x="0" y="42024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1055" cy="458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369795" y="2408406"/>
            <a:ext cx="6979973" cy="440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5491" lvl="1" indent="-237746" algn="just">
              <a:lnSpc>
                <a:spcPts val="2730"/>
              </a:lnSpc>
              <a:buAutoNum type="arabicPeriod"/>
            </a:pPr>
            <a:r>
              <a:rPr lang="en-US" sz="2202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Optimisasi Fungsi Heuristik: Menerapkan machine learning dan deteksi ancaman ganda.</a:t>
            </a:r>
          </a:p>
          <a:p>
            <a:pPr marL="475491" lvl="1" indent="-237746" algn="just">
              <a:lnSpc>
                <a:spcPts val="2730"/>
              </a:lnSpc>
              <a:buAutoNum type="arabicPeriod"/>
            </a:pPr>
            <a:r>
              <a:rPr lang="en-US" sz="2202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Implementasi Teknik Optimisasi Lanjutan: Iterative deepening, transposition table, dan move ordering heuristics.</a:t>
            </a:r>
          </a:p>
          <a:p>
            <a:pPr marL="475491" lvl="1" indent="-237746" algn="just">
              <a:lnSpc>
                <a:spcPts val="2730"/>
              </a:lnSpc>
              <a:buAutoNum type="arabicPeriod"/>
            </a:pPr>
            <a:r>
              <a:rPr lang="en-US" sz="2202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Eksplorasi Algoritma Alternatif: MCTS atau kombinasi Minimax dengan neural network.</a:t>
            </a:r>
          </a:p>
          <a:p>
            <a:pPr marL="475491" lvl="1" indent="-237746" algn="just">
              <a:lnSpc>
                <a:spcPts val="2730"/>
              </a:lnSpc>
              <a:buAutoNum type="arabicPeriod"/>
            </a:pPr>
            <a:r>
              <a:rPr lang="en-US" sz="2202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Pengembangan Fitur Aplikasi Tambahan: Visualisasi pohon pencarian, mode AI vs AI, game replay, dan online multiplayer.</a:t>
            </a:r>
          </a:p>
          <a:p>
            <a:pPr marL="475491" lvl="1" indent="-237746" algn="just">
              <a:lnSpc>
                <a:spcPts val="2730"/>
              </a:lnSpc>
              <a:buAutoNum type="arabicPeriod"/>
            </a:pPr>
            <a:r>
              <a:rPr lang="en-US" sz="2202" spc="-1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Penelitian Lanjutan Analisis Kompleksitas: Analisis    end-game dan parallel search, reinforcement learning.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078707" y="97912"/>
            <a:ext cx="9621313" cy="1023263"/>
            <a:chOff x="0" y="0"/>
            <a:chExt cx="2534008" cy="269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07402" y="206917"/>
            <a:ext cx="2129061" cy="805254"/>
            <a:chOff x="0" y="0"/>
            <a:chExt cx="560740" cy="2120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0740" cy="212083"/>
            </a:xfrm>
            <a:custGeom>
              <a:avLst/>
              <a:gdLst/>
              <a:ahLst/>
              <a:cxnLst/>
              <a:rect l="l" t="t" r="r" b="b"/>
              <a:pathLst>
                <a:path w="560740" h="212083">
                  <a:moveTo>
                    <a:pt x="106042" y="0"/>
                  </a:moveTo>
                  <a:lnTo>
                    <a:pt x="454699" y="0"/>
                  </a:lnTo>
                  <a:cubicBezTo>
                    <a:pt x="482823" y="0"/>
                    <a:pt x="509795" y="11172"/>
                    <a:pt x="529681" y="31059"/>
                  </a:cubicBezTo>
                  <a:cubicBezTo>
                    <a:pt x="549568" y="50946"/>
                    <a:pt x="560740" y="77918"/>
                    <a:pt x="560740" y="106042"/>
                  </a:cubicBezTo>
                  <a:lnTo>
                    <a:pt x="560740" y="106042"/>
                  </a:lnTo>
                  <a:cubicBezTo>
                    <a:pt x="560740" y="164607"/>
                    <a:pt x="513264" y="212083"/>
                    <a:pt x="454699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60740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62873" y="1890069"/>
            <a:ext cx="8409060" cy="336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9"/>
              </a:lnSpc>
            </a:pPr>
            <a:r>
              <a:rPr lang="en-US" sz="2833" b="1" spc="-16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Pengembangan yang Mungkin Dilakukan: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41795" y="6918769"/>
            <a:ext cx="7972333" cy="2856161"/>
            <a:chOff x="0" y="0"/>
            <a:chExt cx="751482" cy="2692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51482" cy="269225"/>
            </a:xfrm>
            <a:custGeom>
              <a:avLst/>
              <a:gdLst/>
              <a:ahLst/>
              <a:cxnLst/>
              <a:rect l="l" t="t" r="r" b="b"/>
              <a:pathLst>
                <a:path w="751482" h="269225">
                  <a:moveTo>
                    <a:pt x="0" y="0"/>
                  </a:moveTo>
                  <a:lnTo>
                    <a:pt x="751482" y="0"/>
                  </a:lnTo>
                  <a:lnTo>
                    <a:pt x="751482" y="269225"/>
                  </a:lnTo>
                  <a:lnTo>
                    <a:pt x="0" y="269225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51482" cy="30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320781" y="6479086"/>
            <a:ext cx="7186699" cy="33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46"/>
              </a:lnSpc>
            </a:pPr>
            <a:r>
              <a:rPr lang="en-US" sz="2829" b="1" spc="-164" dirty="0" err="1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Aplikasi</a:t>
            </a:r>
            <a:r>
              <a:rPr lang="en-US" sz="2829" b="1" spc="-16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Lain yang </a:t>
            </a:r>
            <a:r>
              <a:rPr lang="en-US" sz="2829" b="1" spc="-164" dirty="0" err="1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Potensial</a:t>
            </a:r>
            <a:r>
              <a:rPr lang="en-US" sz="2829" b="1" spc="-164" dirty="0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878458" y="433031"/>
            <a:ext cx="238694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WORK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150167" y="433031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CLOSING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99430" y="433031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274455" y="43303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9958" y="7177459"/>
            <a:ext cx="7448140" cy="1816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384" lvl="1" indent="-253692" algn="just">
              <a:lnSpc>
                <a:spcPts val="2914"/>
              </a:lnSpc>
              <a:buFont typeface="Arial"/>
              <a:buChar char="•"/>
            </a:pPr>
            <a:r>
              <a:rPr lang="en-US" sz="2350" spc="-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Penerapan pada berbagai permainan strategi zero-sum lainnya.</a:t>
            </a:r>
          </a:p>
          <a:p>
            <a:pPr marL="507384" lvl="1" indent="-253692" algn="just">
              <a:lnSpc>
                <a:spcPts val="2914"/>
              </a:lnSpc>
              <a:buFont typeface="Arial"/>
              <a:buChar char="•"/>
            </a:pPr>
            <a:r>
              <a:rPr lang="en-US" sz="2350" spc="-1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Peningkatan kemampuan AI dalam pengambilan keputusan di bidang non-game (perencanaan strategis, manajemen risiko).</a:t>
            </a:r>
          </a:p>
        </p:txBody>
      </p:sp>
      <p:grpSp>
        <p:nvGrpSpPr>
          <p:cNvPr id="27" name="Group 27"/>
          <p:cNvGrpSpPr/>
          <p:nvPr/>
        </p:nvGrpSpPr>
        <p:grpSpPr>
          <a:xfrm rot="7996537">
            <a:off x="8435539" y="5459160"/>
            <a:ext cx="1974396" cy="1980120"/>
            <a:chOff x="0" y="0"/>
            <a:chExt cx="417211" cy="42815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17212" cy="428151"/>
            </a:xfrm>
            <a:custGeom>
              <a:avLst/>
              <a:gdLst/>
              <a:ahLst/>
              <a:cxnLst/>
              <a:rect l="l" t="t" r="r" b="b"/>
              <a:pathLst>
                <a:path w="417212" h="428151">
                  <a:moveTo>
                    <a:pt x="417212" y="214076"/>
                  </a:moveTo>
                  <a:lnTo>
                    <a:pt x="214012" y="428151"/>
                  </a:lnTo>
                  <a:lnTo>
                    <a:pt x="203200" y="428151"/>
                  </a:lnTo>
                  <a:lnTo>
                    <a:pt x="0" y="214076"/>
                  </a:lnTo>
                  <a:lnTo>
                    <a:pt x="203200" y="0"/>
                  </a:lnTo>
                  <a:lnTo>
                    <a:pt x="214012" y="0"/>
                  </a:lnTo>
                  <a:lnTo>
                    <a:pt x="417212" y="214076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14300" y="-38100"/>
              <a:ext cx="188611" cy="466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425738" y="338040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78707" y="97912"/>
            <a:ext cx="9621313" cy="1023263"/>
            <a:chOff x="0" y="0"/>
            <a:chExt cx="2534008" cy="269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4009" cy="269501"/>
            </a:xfrm>
            <a:custGeom>
              <a:avLst/>
              <a:gdLst/>
              <a:ahLst/>
              <a:cxnLst/>
              <a:rect l="l" t="t" r="r" b="b"/>
              <a:pathLst>
                <a:path w="2534009" h="269501">
                  <a:moveTo>
                    <a:pt x="80466" y="0"/>
                  </a:moveTo>
                  <a:lnTo>
                    <a:pt x="2453542" y="0"/>
                  </a:lnTo>
                  <a:cubicBezTo>
                    <a:pt x="2497982" y="0"/>
                    <a:pt x="2534009" y="36026"/>
                    <a:pt x="2534009" y="80466"/>
                  </a:cubicBezTo>
                  <a:lnTo>
                    <a:pt x="2534009" y="189035"/>
                  </a:lnTo>
                  <a:cubicBezTo>
                    <a:pt x="2534009" y="233475"/>
                    <a:pt x="2497982" y="269501"/>
                    <a:pt x="2453542" y="269501"/>
                  </a:cubicBezTo>
                  <a:lnTo>
                    <a:pt x="80466" y="269501"/>
                  </a:lnTo>
                  <a:cubicBezTo>
                    <a:pt x="36026" y="269501"/>
                    <a:pt x="0" y="233475"/>
                    <a:pt x="0" y="189035"/>
                  </a:cubicBezTo>
                  <a:lnTo>
                    <a:pt x="0" y="80466"/>
                  </a:lnTo>
                  <a:cubicBezTo>
                    <a:pt x="0" y="36026"/>
                    <a:pt x="36026" y="0"/>
                    <a:pt x="80466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34008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79987" y="206917"/>
            <a:ext cx="1809310" cy="805254"/>
            <a:chOff x="0" y="0"/>
            <a:chExt cx="476526" cy="2120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76526" cy="212083"/>
            </a:xfrm>
            <a:custGeom>
              <a:avLst/>
              <a:gdLst/>
              <a:ahLst/>
              <a:cxnLst/>
              <a:rect l="l" t="t" r="r" b="b"/>
              <a:pathLst>
                <a:path w="476526" h="212083">
                  <a:moveTo>
                    <a:pt x="106042" y="0"/>
                  </a:moveTo>
                  <a:lnTo>
                    <a:pt x="370484" y="0"/>
                  </a:lnTo>
                  <a:cubicBezTo>
                    <a:pt x="398608" y="0"/>
                    <a:pt x="425580" y="11172"/>
                    <a:pt x="445467" y="31059"/>
                  </a:cubicBezTo>
                  <a:cubicBezTo>
                    <a:pt x="465354" y="50946"/>
                    <a:pt x="476526" y="77918"/>
                    <a:pt x="476526" y="106042"/>
                  </a:cubicBezTo>
                  <a:lnTo>
                    <a:pt x="476526" y="106042"/>
                  </a:lnTo>
                  <a:cubicBezTo>
                    <a:pt x="476526" y="164607"/>
                    <a:pt x="429049" y="212083"/>
                    <a:pt x="370484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76526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960"/>
          <a:stretch>
            <a:fillRect/>
          </a:stretch>
        </p:blipFill>
        <p:spPr>
          <a:xfrm>
            <a:off x="1825228" y="1549900"/>
            <a:ext cx="14637544" cy="806827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563770" y="4813339"/>
            <a:ext cx="916046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6"/>
              </a:lnSpc>
              <a:spcBef>
                <a:spcPct val="0"/>
              </a:spcBef>
            </a:pPr>
            <a:r>
              <a:rPr lang="en-US" sz="5811" b="1" spc="-337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Sekian dan Terima Kasih 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89390" y="432401"/>
            <a:ext cx="238694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CLOSING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89364" y="432401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499430" y="433031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274455" y="433031"/>
            <a:ext cx="222497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DISCUSSION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11384" y="6647469"/>
            <a:ext cx="2728557" cy="2387487"/>
            <a:chOff x="0" y="0"/>
            <a:chExt cx="812800" cy="711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584782" y="2818747"/>
            <a:ext cx="1543050" cy="15430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671341" y="1775103"/>
            <a:ext cx="2580316" cy="2580316"/>
          </a:xfrm>
          <a:custGeom>
            <a:avLst/>
            <a:gdLst/>
            <a:ahLst/>
            <a:cxnLst/>
            <a:rect l="l" t="t" r="r" b="b"/>
            <a:pathLst>
              <a:path w="2580316" h="2580316">
                <a:moveTo>
                  <a:pt x="0" y="0"/>
                </a:moveTo>
                <a:lnTo>
                  <a:pt x="2580316" y="0"/>
                </a:lnTo>
                <a:lnTo>
                  <a:pt x="2580316" y="2580315"/>
                </a:lnTo>
                <a:lnTo>
                  <a:pt x="0" y="25803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02422" y="1622703"/>
            <a:ext cx="4780529" cy="3935140"/>
            <a:chOff x="0" y="0"/>
            <a:chExt cx="1259069" cy="103641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069" cy="1036415"/>
            </a:xfrm>
            <a:custGeom>
              <a:avLst/>
              <a:gdLst/>
              <a:ahLst/>
              <a:cxnLst/>
              <a:rect l="l" t="t" r="r" b="b"/>
              <a:pathLst>
                <a:path w="1259069" h="1036415">
                  <a:moveTo>
                    <a:pt x="82593" y="0"/>
                  </a:moveTo>
                  <a:lnTo>
                    <a:pt x="1176476" y="0"/>
                  </a:lnTo>
                  <a:cubicBezTo>
                    <a:pt x="1222091" y="0"/>
                    <a:pt x="1259069" y="36978"/>
                    <a:pt x="1259069" y="82593"/>
                  </a:cubicBezTo>
                  <a:lnTo>
                    <a:pt x="1259069" y="953822"/>
                  </a:lnTo>
                  <a:cubicBezTo>
                    <a:pt x="1259069" y="999437"/>
                    <a:pt x="1222091" y="1036415"/>
                    <a:pt x="1176476" y="1036415"/>
                  </a:cubicBezTo>
                  <a:lnTo>
                    <a:pt x="82593" y="1036415"/>
                  </a:lnTo>
                  <a:cubicBezTo>
                    <a:pt x="36978" y="1036415"/>
                    <a:pt x="0" y="999437"/>
                    <a:pt x="0" y="953822"/>
                  </a:cubicBezTo>
                  <a:lnTo>
                    <a:pt x="0" y="82593"/>
                  </a:lnTo>
                  <a:cubicBezTo>
                    <a:pt x="0" y="36978"/>
                    <a:pt x="36978" y="0"/>
                    <a:pt x="82593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25906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4495" y="1775103"/>
            <a:ext cx="4106811" cy="1259248"/>
            <a:chOff x="0" y="0"/>
            <a:chExt cx="1081629" cy="33165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81629" cy="331654"/>
            </a:xfrm>
            <a:custGeom>
              <a:avLst/>
              <a:gdLst/>
              <a:ahLst/>
              <a:cxnLst/>
              <a:rect l="l" t="t" r="r" b="b"/>
              <a:pathLst>
                <a:path w="1081629" h="331654">
                  <a:moveTo>
                    <a:pt x="96142" y="0"/>
                  </a:moveTo>
                  <a:lnTo>
                    <a:pt x="985487" y="0"/>
                  </a:lnTo>
                  <a:cubicBezTo>
                    <a:pt x="1038585" y="0"/>
                    <a:pt x="1081629" y="43044"/>
                    <a:pt x="1081629" y="96142"/>
                  </a:cubicBezTo>
                  <a:lnTo>
                    <a:pt x="1081629" y="235512"/>
                  </a:lnTo>
                  <a:cubicBezTo>
                    <a:pt x="1081629" y="261010"/>
                    <a:pt x="1071500" y="285464"/>
                    <a:pt x="1053470" y="303494"/>
                  </a:cubicBezTo>
                  <a:cubicBezTo>
                    <a:pt x="1035440" y="321525"/>
                    <a:pt x="1010986" y="331654"/>
                    <a:pt x="985487" y="331654"/>
                  </a:cubicBezTo>
                  <a:lnTo>
                    <a:pt x="96142" y="331654"/>
                  </a:lnTo>
                  <a:cubicBezTo>
                    <a:pt x="70644" y="331654"/>
                    <a:pt x="46190" y="321525"/>
                    <a:pt x="28159" y="303494"/>
                  </a:cubicBezTo>
                  <a:cubicBezTo>
                    <a:pt x="10129" y="285464"/>
                    <a:pt x="0" y="261010"/>
                    <a:pt x="0" y="235512"/>
                  </a:cubicBezTo>
                  <a:lnTo>
                    <a:pt x="0" y="96142"/>
                  </a:lnTo>
                  <a:cubicBezTo>
                    <a:pt x="0" y="70644"/>
                    <a:pt x="10129" y="46190"/>
                    <a:pt x="28159" y="28159"/>
                  </a:cubicBezTo>
                  <a:cubicBezTo>
                    <a:pt x="46190" y="10129"/>
                    <a:pt x="70644" y="0"/>
                    <a:pt x="96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081629" cy="369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707809" y="2135640"/>
            <a:ext cx="581194" cy="58119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5535298" y="7341291"/>
            <a:ext cx="2580316" cy="2580316"/>
          </a:xfrm>
          <a:custGeom>
            <a:avLst/>
            <a:gdLst/>
            <a:ahLst/>
            <a:cxnLst/>
            <a:rect l="l" t="t" r="r" b="b"/>
            <a:pathLst>
              <a:path w="2580316" h="2580316">
                <a:moveTo>
                  <a:pt x="0" y="0"/>
                </a:moveTo>
                <a:lnTo>
                  <a:pt x="2580316" y="0"/>
                </a:lnTo>
                <a:lnTo>
                  <a:pt x="2580316" y="2580316"/>
                </a:lnTo>
                <a:lnTo>
                  <a:pt x="0" y="258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578245" y="2748110"/>
            <a:ext cx="5778062" cy="6510190"/>
          </a:xfrm>
          <a:custGeom>
            <a:avLst/>
            <a:gdLst/>
            <a:ahLst/>
            <a:cxnLst/>
            <a:rect l="l" t="t" r="r" b="b"/>
            <a:pathLst>
              <a:path w="5778062" h="6510190">
                <a:moveTo>
                  <a:pt x="0" y="0"/>
                </a:moveTo>
                <a:lnTo>
                  <a:pt x="5778062" y="0"/>
                </a:lnTo>
                <a:lnTo>
                  <a:pt x="5778062" y="6510190"/>
                </a:lnTo>
                <a:lnTo>
                  <a:pt x="0" y="651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335" r="-6335"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47325" y="366344"/>
            <a:ext cx="4555704" cy="111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15"/>
              </a:lnSpc>
            </a:pPr>
            <a:r>
              <a:rPr lang="en-US" sz="4051" b="1" spc="8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LATAR BELAKANG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5817" y="3358201"/>
            <a:ext cx="3673739" cy="1618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AI telah berkembang pesat dalam permainan strategis seperti catur, GO, dan connect-Four, yang menjadi tolak ukur kemampuan AI.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99098" y="2123414"/>
            <a:ext cx="2808711" cy="62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240" b="1" spc="-159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pentinya AI dalam Game Strategi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302422" y="5986467"/>
            <a:ext cx="4780529" cy="3935140"/>
            <a:chOff x="0" y="0"/>
            <a:chExt cx="1259069" cy="103641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9069" cy="1036415"/>
            </a:xfrm>
            <a:custGeom>
              <a:avLst/>
              <a:gdLst/>
              <a:ahLst/>
              <a:cxnLst/>
              <a:rect l="l" t="t" r="r" b="b"/>
              <a:pathLst>
                <a:path w="1259069" h="1036415">
                  <a:moveTo>
                    <a:pt x="82593" y="0"/>
                  </a:moveTo>
                  <a:lnTo>
                    <a:pt x="1176476" y="0"/>
                  </a:lnTo>
                  <a:cubicBezTo>
                    <a:pt x="1222091" y="0"/>
                    <a:pt x="1259069" y="36978"/>
                    <a:pt x="1259069" y="82593"/>
                  </a:cubicBezTo>
                  <a:lnTo>
                    <a:pt x="1259069" y="953822"/>
                  </a:lnTo>
                  <a:cubicBezTo>
                    <a:pt x="1259069" y="999437"/>
                    <a:pt x="1222091" y="1036415"/>
                    <a:pt x="1176476" y="1036415"/>
                  </a:cubicBezTo>
                  <a:lnTo>
                    <a:pt x="82593" y="1036415"/>
                  </a:lnTo>
                  <a:cubicBezTo>
                    <a:pt x="36978" y="1036415"/>
                    <a:pt x="0" y="999437"/>
                    <a:pt x="0" y="953822"/>
                  </a:cubicBezTo>
                  <a:lnTo>
                    <a:pt x="0" y="82593"/>
                  </a:lnTo>
                  <a:cubicBezTo>
                    <a:pt x="0" y="36978"/>
                    <a:pt x="36978" y="0"/>
                    <a:pt x="82593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25906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84495" y="6138867"/>
            <a:ext cx="4106811" cy="799199"/>
            <a:chOff x="0" y="0"/>
            <a:chExt cx="1081629" cy="2104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81629" cy="210489"/>
            </a:xfrm>
            <a:custGeom>
              <a:avLst/>
              <a:gdLst/>
              <a:ahLst/>
              <a:cxnLst/>
              <a:rect l="l" t="t" r="r" b="b"/>
              <a:pathLst>
                <a:path w="1081629" h="210489">
                  <a:moveTo>
                    <a:pt x="96142" y="0"/>
                  </a:moveTo>
                  <a:lnTo>
                    <a:pt x="985487" y="0"/>
                  </a:lnTo>
                  <a:cubicBezTo>
                    <a:pt x="1038585" y="0"/>
                    <a:pt x="1081629" y="43044"/>
                    <a:pt x="1081629" y="96142"/>
                  </a:cubicBezTo>
                  <a:lnTo>
                    <a:pt x="1081629" y="114346"/>
                  </a:lnTo>
                  <a:cubicBezTo>
                    <a:pt x="1081629" y="139845"/>
                    <a:pt x="1071500" y="164299"/>
                    <a:pt x="1053470" y="182329"/>
                  </a:cubicBezTo>
                  <a:cubicBezTo>
                    <a:pt x="1035440" y="200359"/>
                    <a:pt x="1010986" y="210489"/>
                    <a:pt x="985487" y="210489"/>
                  </a:cubicBezTo>
                  <a:lnTo>
                    <a:pt x="96142" y="210489"/>
                  </a:lnTo>
                  <a:cubicBezTo>
                    <a:pt x="70644" y="210489"/>
                    <a:pt x="46190" y="200359"/>
                    <a:pt x="28159" y="182329"/>
                  </a:cubicBezTo>
                  <a:cubicBezTo>
                    <a:pt x="10129" y="164299"/>
                    <a:pt x="0" y="139845"/>
                    <a:pt x="0" y="114346"/>
                  </a:cubicBezTo>
                  <a:lnTo>
                    <a:pt x="0" y="96142"/>
                  </a:lnTo>
                  <a:cubicBezTo>
                    <a:pt x="0" y="70644"/>
                    <a:pt x="10129" y="46190"/>
                    <a:pt x="28159" y="28159"/>
                  </a:cubicBezTo>
                  <a:cubicBezTo>
                    <a:pt x="46190" y="10129"/>
                    <a:pt x="70644" y="0"/>
                    <a:pt x="96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081629" cy="248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707809" y="6247870"/>
            <a:ext cx="581194" cy="58119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04572" y="7261916"/>
            <a:ext cx="3673739" cy="194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Permainan Connect-Four (papan 6x7, sekitar 4.5 triulan posisi) adalah platform ideal untuk menguji algoritma pencarian yang signifikan meskipun aturan sederhana.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99098" y="6388044"/>
            <a:ext cx="2808711" cy="31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240" b="1" spc="-159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Connect-Four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3251657" y="1622703"/>
            <a:ext cx="4780529" cy="3935140"/>
            <a:chOff x="0" y="0"/>
            <a:chExt cx="1259069" cy="103641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59069" cy="1036415"/>
            </a:xfrm>
            <a:custGeom>
              <a:avLst/>
              <a:gdLst/>
              <a:ahLst/>
              <a:cxnLst/>
              <a:rect l="l" t="t" r="r" b="b"/>
              <a:pathLst>
                <a:path w="1259069" h="1036415">
                  <a:moveTo>
                    <a:pt x="82593" y="0"/>
                  </a:moveTo>
                  <a:lnTo>
                    <a:pt x="1176476" y="0"/>
                  </a:lnTo>
                  <a:cubicBezTo>
                    <a:pt x="1222091" y="0"/>
                    <a:pt x="1259069" y="36978"/>
                    <a:pt x="1259069" y="82593"/>
                  </a:cubicBezTo>
                  <a:lnTo>
                    <a:pt x="1259069" y="953822"/>
                  </a:lnTo>
                  <a:cubicBezTo>
                    <a:pt x="1259069" y="999437"/>
                    <a:pt x="1222091" y="1036415"/>
                    <a:pt x="1176476" y="1036415"/>
                  </a:cubicBezTo>
                  <a:lnTo>
                    <a:pt x="82593" y="1036415"/>
                  </a:lnTo>
                  <a:cubicBezTo>
                    <a:pt x="36978" y="1036415"/>
                    <a:pt x="0" y="999437"/>
                    <a:pt x="0" y="953822"/>
                  </a:cubicBezTo>
                  <a:lnTo>
                    <a:pt x="0" y="82593"/>
                  </a:lnTo>
                  <a:cubicBezTo>
                    <a:pt x="0" y="36978"/>
                    <a:pt x="36978" y="0"/>
                    <a:pt x="82593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5906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633730" y="1775103"/>
            <a:ext cx="4106811" cy="799199"/>
            <a:chOff x="0" y="0"/>
            <a:chExt cx="1081629" cy="21048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081629" cy="210489"/>
            </a:xfrm>
            <a:custGeom>
              <a:avLst/>
              <a:gdLst/>
              <a:ahLst/>
              <a:cxnLst/>
              <a:rect l="l" t="t" r="r" b="b"/>
              <a:pathLst>
                <a:path w="1081629" h="210489">
                  <a:moveTo>
                    <a:pt x="96142" y="0"/>
                  </a:moveTo>
                  <a:lnTo>
                    <a:pt x="985487" y="0"/>
                  </a:lnTo>
                  <a:cubicBezTo>
                    <a:pt x="1038585" y="0"/>
                    <a:pt x="1081629" y="43044"/>
                    <a:pt x="1081629" y="96142"/>
                  </a:cubicBezTo>
                  <a:lnTo>
                    <a:pt x="1081629" y="114346"/>
                  </a:lnTo>
                  <a:cubicBezTo>
                    <a:pt x="1081629" y="139845"/>
                    <a:pt x="1071500" y="164299"/>
                    <a:pt x="1053470" y="182329"/>
                  </a:cubicBezTo>
                  <a:cubicBezTo>
                    <a:pt x="1035440" y="200359"/>
                    <a:pt x="1010986" y="210489"/>
                    <a:pt x="985487" y="210489"/>
                  </a:cubicBezTo>
                  <a:lnTo>
                    <a:pt x="96142" y="210489"/>
                  </a:lnTo>
                  <a:cubicBezTo>
                    <a:pt x="70644" y="210489"/>
                    <a:pt x="46190" y="200359"/>
                    <a:pt x="28159" y="182329"/>
                  </a:cubicBezTo>
                  <a:cubicBezTo>
                    <a:pt x="10129" y="164299"/>
                    <a:pt x="0" y="139845"/>
                    <a:pt x="0" y="114346"/>
                  </a:cubicBezTo>
                  <a:lnTo>
                    <a:pt x="0" y="96142"/>
                  </a:lnTo>
                  <a:cubicBezTo>
                    <a:pt x="0" y="70644"/>
                    <a:pt x="10129" y="46190"/>
                    <a:pt x="28159" y="28159"/>
                  </a:cubicBezTo>
                  <a:cubicBezTo>
                    <a:pt x="46190" y="10129"/>
                    <a:pt x="70644" y="0"/>
                    <a:pt x="96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1081629" cy="248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6732521" y="1874580"/>
            <a:ext cx="581194" cy="581194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850266" y="2738585"/>
            <a:ext cx="3673739" cy="25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fundamental dalam teori permainan untuk menemukan langkah optimal dalam permainan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zero-sum, </a:t>
            </a: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namun memiliki kompleksitas  waktu eksponensial (O(b^d)) yang signifikan meskipun aturan sederhana.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848332" y="2024279"/>
            <a:ext cx="2808711" cy="31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240" b="1" spc="-159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Algoritma Minimax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3251657" y="5986467"/>
            <a:ext cx="4780529" cy="3935140"/>
            <a:chOff x="0" y="0"/>
            <a:chExt cx="1259069" cy="1036415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259069" cy="1036415"/>
            </a:xfrm>
            <a:custGeom>
              <a:avLst/>
              <a:gdLst/>
              <a:ahLst/>
              <a:cxnLst/>
              <a:rect l="l" t="t" r="r" b="b"/>
              <a:pathLst>
                <a:path w="1259069" h="1036415">
                  <a:moveTo>
                    <a:pt x="82593" y="0"/>
                  </a:moveTo>
                  <a:lnTo>
                    <a:pt x="1176476" y="0"/>
                  </a:lnTo>
                  <a:cubicBezTo>
                    <a:pt x="1222091" y="0"/>
                    <a:pt x="1259069" y="36978"/>
                    <a:pt x="1259069" y="82593"/>
                  </a:cubicBezTo>
                  <a:lnTo>
                    <a:pt x="1259069" y="953822"/>
                  </a:lnTo>
                  <a:cubicBezTo>
                    <a:pt x="1259069" y="999437"/>
                    <a:pt x="1222091" y="1036415"/>
                    <a:pt x="1176476" y="1036415"/>
                  </a:cubicBezTo>
                  <a:lnTo>
                    <a:pt x="82593" y="1036415"/>
                  </a:lnTo>
                  <a:cubicBezTo>
                    <a:pt x="36978" y="1036415"/>
                    <a:pt x="0" y="999437"/>
                    <a:pt x="0" y="953822"/>
                  </a:cubicBezTo>
                  <a:lnTo>
                    <a:pt x="0" y="82593"/>
                  </a:lnTo>
                  <a:cubicBezTo>
                    <a:pt x="0" y="36978"/>
                    <a:pt x="36978" y="0"/>
                    <a:pt x="82593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25906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3633730" y="6138867"/>
            <a:ext cx="4106811" cy="799199"/>
            <a:chOff x="0" y="0"/>
            <a:chExt cx="1081629" cy="21048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081629" cy="210489"/>
            </a:xfrm>
            <a:custGeom>
              <a:avLst/>
              <a:gdLst/>
              <a:ahLst/>
              <a:cxnLst/>
              <a:rect l="l" t="t" r="r" b="b"/>
              <a:pathLst>
                <a:path w="1081629" h="210489">
                  <a:moveTo>
                    <a:pt x="96142" y="0"/>
                  </a:moveTo>
                  <a:lnTo>
                    <a:pt x="985487" y="0"/>
                  </a:lnTo>
                  <a:cubicBezTo>
                    <a:pt x="1038585" y="0"/>
                    <a:pt x="1081629" y="43044"/>
                    <a:pt x="1081629" y="96142"/>
                  </a:cubicBezTo>
                  <a:lnTo>
                    <a:pt x="1081629" y="114346"/>
                  </a:lnTo>
                  <a:cubicBezTo>
                    <a:pt x="1081629" y="139845"/>
                    <a:pt x="1071500" y="164299"/>
                    <a:pt x="1053470" y="182329"/>
                  </a:cubicBezTo>
                  <a:cubicBezTo>
                    <a:pt x="1035440" y="200359"/>
                    <a:pt x="1010986" y="210489"/>
                    <a:pt x="985487" y="210489"/>
                  </a:cubicBezTo>
                  <a:lnTo>
                    <a:pt x="96142" y="210489"/>
                  </a:lnTo>
                  <a:cubicBezTo>
                    <a:pt x="70644" y="210489"/>
                    <a:pt x="46190" y="200359"/>
                    <a:pt x="28159" y="182329"/>
                  </a:cubicBezTo>
                  <a:cubicBezTo>
                    <a:pt x="10129" y="164299"/>
                    <a:pt x="0" y="139845"/>
                    <a:pt x="0" y="114346"/>
                  </a:cubicBezTo>
                  <a:lnTo>
                    <a:pt x="0" y="96142"/>
                  </a:lnTo>
                  <a:cubicBezTo>
                    <a:pt x="0" y="70644"/>
                    <a:pt x="10129" y="46190"/>
                    <a:pt x="28159" y="28159"/>
                  </a:cubicBezTo>
                  <a:cubicBezTo>
                    <a:pt x="46190" y="10129"/>
                    <a:pt x="70644" y="0"/>
                    <a:pt x="9614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1081629" cy="248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6732521" y="6247870"/>
            <a:ext cx="581194" cy="581194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3401309" y="7099991"/>
            <a:ext cx="4481225" cy="2589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Teknik ini secara signifikan mengurangi jumlah node yang dievaluasi oleh Minimax tanpa mengorbankan optimalitas. Dalam kasus terbaik, kompleksitas waktu dapat berkurang menjadi O(b^(d/2)), secara efektif menggandakan kedalaman pencarian.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3848332" y="6266920"/>
            <a:ext cx="2808711" cy="62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19"/>
              </a:lnSpc>
            </a:pPr>
            <a:r>
              <a:rPr lang="en-US" sz="2240" b="1" spc="-159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Optimasi Alpha-Beta Pruning</a:t>
            </a:r>
          </a:p>
        </p:txBody>
      </p:sp>
      <p:grpSp>
        <p:nvGrpSpPr>
          <p:cNvPr id="57" name="Group 57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6493187" y="482388"/>
            <a:ext cx="2445129" cy="588932"/>
            <a:chOff x="0" y="0"/>
            <a:chExt cx="643985" cy="15511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643985" cy="155110"/>
            </a:xfrm>
            <a:custGeom>
              <a:avLst/>
              <a:gdLst/>
              <a:ahLst/>
              <a:cxnLst/>
              <a:rect l="l" t="t" r="r" b="b"/>
              <a:pathLst>
                <a:path w="643985" h="155110">
                  <a:moveTo>
                    <a:pt x="77555" y="0"/>
                  </a:moveTo>
                  <a:lnTo>
                    <a:pt x="566430" y="0"/>
                  </a:lnTo>
                  <a:cubicBezTo>
                    <a:pt x="609262" y="0"/>
                    <a:pt x="643985" y="34722"/>
                    <a:pt x="643985" y="77555"/>
                  </a:cubicBezTo>
                  <a:lnTo>
                    <a:pt x="643985" y="77555"/>
                  </a:lnTo>
                  <a:cubicBezTo>
                    <a:pt x="643985" y="120387"/>
                    <a:pt x="609262" y="155110"/>
                    <a:pt x="566430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643985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6493187" y="606213"/>
            <a:ext cx="244512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070921" y="444288"/>
            <a:ext cx="1972807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176334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126616" y="2222524"/>
            <a:ext cx="5879177" cy="6812433"/>
            <a:chOff x="0" y="0"/>
            <a:chExt cx="910838" cy="10554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0838" cy="1055424"/>
            </a:xfrm>
            <a:custGeom>
              <a:avLst/>
              <a:gdLst/>
              <a:ahLst/>
              <a:cxnLst/>
              <a:rect l="l" t="t" r="r" b="b"/>
              <a:pathLst>
                <a:path w="910838" h="1055424">
                  <a:moveTo>
                    <a:pt x="42139" y="0"/>
                  </a:moveTo>
                  <a:lnTo>
                    <a:pt x="868699" y="0"/>
                  </a:lnTo>
                  <a:cubicBezTo>
                    <a:pt x="891972" y="0"/>
                    <a:pt x="910838" y="18866"/>
                    <a:pt x="910838" y="42139"/>
                  </a:cubicBezTo>
                  <a:lnTo>
                    <a:pt x="910838" y="1013285"/>
                  </a:lnTo>
                  <a:cubicBezTo>
                    <a:pt x="910838" y="1036558"/>
                    <a:pt x="891972" y="1055424"/>
                    <a:pt x="868699" y="1055424"/>
                  </a:cubicBezTo>
                  <a:lnTo>
                    <a:pt x="42139" y="1055424"/>
                  </a:lnTo>
                  <a:cubicBezTo>
                    <a:pt x="18866" y="1055424"/>
                    <a:pt x="0" y="1036558"/>
                    <a:pt x="0" y="1013285"/>
                  </a:cubicBezTo>
                  <a:lnTo>
                    <a:pt x="0" y="42139"/>
                  </a:lnTo>
                  <a:cubicBezTo>
                    <a:pt x="0" y="18866"/>
                    <a:pt x="18866" y="0"/>
                    <a:pt x="42139" y="0"/>
                  </a:cubicBezTo>
                  <a:close/>
                </a:path>
              </a:pathLst>
            </a:custGeom>
            <a:blipFill>
              <a:blip r:embed="rId4"/>
              <a:stretch>
                <a:fillRect l="-7936" r="-793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5492906" y="1840347"/>
            <a:ext cx="1766394" cy="17663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045629" y="2393069"/>
            <a:ext cx="660949" cy="66094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93187" y="482388"/>
            <a:ext cx="2445129" cy="588932"/>
            <a:chOff x="0" y="0"/>
            <a:chExt cx="643985" cy="1551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3985" cy="155110"/>
            </a:xfrm>
            <a:custGeom>
              <a:avLst/>
              <a:gdLst/>
              <a:ahLst/>
              <a:cxnLst/>
              <a:rect l="l" t="t" r="r" b="b"/>
              <a:pathLst>
                <a:path w="643985" h="155110">
                  <a:moveTo>
                    <a:pt x="77555" y="0"/>
                  </a:moveTo>
                  <a:lnTo>
                    <a:pt x="566430" y="0"/>
                  </a:lnTo>
                  <a:cubicBezTo>
                    <a:pt x="609262" y="0"/>
                    <a:pt x="643985" y="34722"/>
                    <a:pt x="643985" y="77555"/>
                  </a:cubicBezTo>
                  <a:lnTo>
                    <a:pt x="643985" y="77555"/>
                  </a:lnTo>
                  <a:cubicBezTo>
                    <a:pt x="643985" y="120387"/>
                    <a:pt x="609262" y="155110"/>
                    <a:pt x="566430" y="155110"/>
                  </a:cubicBezTo>
                  <a:lnTo>
                    <a:pt x="77555" y="155110"/>
                  </a:lnTo>
                  <a:cubicBezTo>
                    <a:pt x="34722" y="155110"/>
                    <a:pt x="0" y="120387"/>
                    <a:pt x="0" y="77555"/>
                  </a:cubicBezTo>
                  <a:lnTo>
                    <a:pt x="0" y="77555"/>
                  </a:lnTo>
                  <a:cubicBezTo>
                    <a:pt x="0" y="34722"/>
                    <a:pt x="34722" y="0"/>
                    <a:pt x="77555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643985" cy="1932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4572" y="5324475"/>
            <a:ext cx="8978193" cy="869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182"/>
              </a:lnSpc>
              <a:spcBef>
                <a:spcPct val="0"/>
              </a:spcBef>
            </a:pPr>
            <a:r>
              <a:rPr lang="en-US" sz="5130" spc="-29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Tujuan Penelitian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977101"/>
            <a:ext cx="7708186" cy="63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5133" b="1" spc="-297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Rumusan Masalah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85011" y="2877693"/>
            <a:ext cx="7448140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Bagaimana implementasii algoritma Minimax dengan optimasi Alpha-Beta Pruning pada permainan Connect-Four?</a:t>
            </a:r>
          </a:p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Bagaimana kinerja algoritma Minimax dengan Alpha-Beta Pruning terhadap variasi kedalaman pencarian?</a:t>
            </a:r>
          </a:p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Bagaimana validasi kesesuaian antara kompleksitas teoritas dengan hasil pengujian empiris?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5011" y="6460998"/>
            <a:ext cx="7448140" cy="291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Mengimplementasikan Minimax dengan Alpha-Beta Pruning pada Connect-Four menggunakan Python, kode terorganisir dan efisien.</a:t>
            </a:r>
          </a:p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Menganalisis kinerja algoritma terhadap variasi kedalaman pencarian (waktu, node, memori secara real-time).</a:t>
            </a:r>
          </a:p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Memvalidasi kesesuaian empiris dan teoritas kompleksitas waktu dan ruang algoritma.</a:t>
            </a:r>
          </a:p>
          <a:p>
            <a:pPr marL="453390" lvl="1" indent="-226695" algn="just">
              <a:lnSpc>
                <a:spcPts val="2604"/>
              </a:lnSpc>
              <a:buAutoNum type="arabicPeriod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Mengembangkan aplikasi Connect-Four interaktif dengan GUI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user-friendly </a:t>
            </a: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dan panel analisis kerja.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93187" y="606213"/>
            <a:ext cx="2445129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070921" y="444288"/>
            <a:ext cx="1972807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76334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21703" y="0"/>
            <a:ext cx="4606959" cy="10287000"/>
            <a:chOff x="0" y="0"/>
            <a:chExt cx="121335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3355" cy="2709333"/>
            </a:xfrm>
            <a:custGeom>
              <a:avLst/>
              <a:gdLst/>
              <a:ahLst/>
              <a:cxnLst/>
              <a:rect l="l" t="t" r="r" b="b"/>
              <a:pathLst>
                <a:path w="1213355" h="2709333">
                  <a:moveTo>
                    <a:pt x="85705" y="0"/>
                  </a:moveTo>
                  <a:lnTo>
                    <a:pt x="1127651" y="0"/>
                  </a:lnTo>
                  <a:cubicBezTo>
                    <a:pt x="1150381" y="0"/>
                    <a:pt x="1172180" y="9030"/>
                    <a:pt x="1188253" y="25102"/>
                  </a:cubicBezTo>
                  <a:cubicBezTo>
                    <a:pt x="1204326" y="41175"/>
                    <a:pt x="1213355" y="62974"/>
                    <a:pt x="1213355" y="85705"/>
                  </a:cubicBezTo>
                  <a:lnTo>
                    <a:pt x="1213355" y="2623629"/>
                  </a:lnTo>
                  <a:cubicBezTo>
                    <a:pt x="1213355" y="2646359"/>
                    <a:pt x="1204326" y="2668158"/>
                    <a:pt x="1188253" y="2684231"/>
                  </a:cubicBezTo>
                  <a:cubicBezTo>
                    <a:pt x="1172180" y="2700304"/>
                    <a:pt x="1150381" y="2709333"/>
                    <a:pt x="1127651" y="2709333"/>
                  </a:cubicBezTo>
                  <a:lnTo>
                    <a:pt x="85705" y="2709333"/>
                  </a:lnTo>
                  <a:cubicBezTo>
                    <a:pt x="62974" y="2709333"/>
                    <a:pt x="41175" y="2700304"/>
                    <a:pt x="25102" y="2684231"/>
                  </a:cubicBezTo>
                  <a:cubicBezTo>
                    <a:pt x="9030" y="2668158"/>
                    <a:pt x="0" y="2646359"/>
                    <a:pt x="0" y="2623629"/>
                  </a:cubicBezTo>
                  <a:lnTo>
                    <a:pt x="0" y="85705"/>
                  </a:lnTo>
                  <a:cubicBezTo>
                    <a:pt x="0" y="62974"/>
                    <a:pt x="9030" y="41175"/>
                    <a:pt x="25102" y="25102"/>
                  </a:cubicBezTo>
                  <a:cubicBezTo>
                    <a:pt x="41175" y="9030"/>
                    <a:pt x="62974" y="0"/>
                    <a:pt x="85705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1335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29803" y="1927533"/>
            <a:ext cx="1822999" cy="182299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70309" y="3673608"/>
            <a:ext cx="3645156" cy="2422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726"/>
              </a:lnSpc>
            </a:pPr>
            <a:r>
              <a:rPr lang="en-US" sz="4336" b="1" spc="8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KONSEP DASAR ALGORITMA &amp; GAP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09081" y="5570795"/>
            <a:ext cx="7448140" cy="629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21"/>
              </a:lnSpc>
              <a:spcBef>
                <a:spcPct val="0"/>
              </a:spcBef>
            </a:pPr>
            <a:r>
              <a:rPr lang="en-US" sz="3729" spc="-216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Alpha-Beta Pruning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409081" y="1934033"/>
            <a:ext cx="7186699" cy="44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3733" b="1" spc="-21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Algortima Minimax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09081" y="2600138"/>
            <a:ext cx="6337924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fundamental untuk permainan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zero-sum, two player </a:t>
            </a: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dengan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perfect information.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Mengeksplorasi pohon permainan secara rukursif untuk menemukan langkah optimal.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Asumsi : kedua pemain bermain secara optimal (MAX memaksimalkan, MIN minimalkan).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Kompleksitas Waktu : O(b^d).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24955" y="3798157"/>
            <a:ext cx="7063045" cy="45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6"/>
              </a:lnSpc>
            </a:pPr>
            <a:r>
              <a:rPr lang="en-US" sz="3330" b="1" spc="-236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Gap Yang Diidentifikasi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1757" y="6419029"/>
            <a:ext cx="6337924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Metode fundamental untuk permainan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zero-sum, two player </a:t>
            </a: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dengan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perfect information.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Mengeksplorasi pohon permainan secara rukursif untuk menemukan langkah optimal.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Asumsi : kedua pemain bermain secara optimal (MAX memaksimalkan, MIN minimalkan).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Kompleksitas Waktu : O(b^d).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24955" y="4499485"/>
            <a:ext cx="6337924" cy="2265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Kebutuhan implementasi praktis dan validasi empiris Minimax dengan Alpha-Beta Pruning pada  Connect-Four.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Menganalisis kinerja mendalam untuk membandingkan hasil ekperimental dengan prediksi teoritis dan mendemonstrasikan efektivitas optimasi ini.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82956" y="375069"/>
            <a:ext cx="1952990" cy="805254"/>
            <a:chOff x="0" y="0"/>
            <a:chExt cx="514368" cy="21208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14368" cy="212083"/>
            </a:xfrm>
            <a:custGeom>
              <a:avLst/>
              <a:gdLst/>
              <a:ahLst/>
              <a:cxnLst/>
              <a:rect l="l" t="t" r="r" b="b"/>
              <a:pathLst>
                <a:path w="514368" h="212083">
                  <a:moveTo>
                    <a:pt x="106042" y="0"/>
                  </a:moveTo>
                  <a:lnTo>
                    <a:pt x="408326" y="0"/>
                  </a:lnTo>
                  <a:cubicBezTo>
                    <a:pt x="436450" y="0"/>
                    <a:pt x="463422" y="11172"/>
                    <a:pt x="483309" y="31059"/>
                  </a:cubicBezTo>
                  <a:cubicBezTo>
                    <a:pt x="503195" y="50946"/>
                    <a:pt x="514368" y="77918"/>
                    <a:pt x="514368" y="106042"/>
                  </a:cubicBezTo>
                  <a:lnTo>
                    <a:pt x="514368" y="106042"/>
                  </a:lnTo>
                  <a:cubicBezTo>
                    <a:pt x="514368" y="164607"/>
                    <a:pt x="466891" y="212083"/>
                    <a:pt x="408326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514368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857080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 RIVIEW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76334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44000" y="1780143"/>
            <a:ext cx="8122259" cy="8280730"/>
            <a:chOff x="0" y="0"/>
            <a:chExt cx="2139196" cy="218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9196" cy="2180933"/>
            </a:xfrm>
            <a:custGeom>
              <a:avLst/>
              <a:gdLst/>
              <a:ahLst/>
              <a:cxnLst/>
              <a:rect l="l" t="t" r="r" b="b"/>
              <a:pathLst>
                <a:path w="2139196" h="2180933">
                  <a:moveTo>
                    <a:pt x="48612" y="0"/>
                  </a:moveTo>
                  <a:lnTo>
                    <a:pt x="2090584" y="0"/>
                  </a:lnTo>
                  <a:cubicBezTo>
                    <a:pt x="2117432" y="0"/>
                    <a:pt x="2139196" y="21764"/>
                    <a:pt x="2139196" y="48612"/>
                  </a:cubicBezTo>
                  <a:lnTo>
                    <a:pt x="2139196" y="2132321"/>
                  </a:lnTo>
                  <a:cubicBezTo>
                    <a:pt x="2139196" y="2159169"/>
                    <a:pt x="2117432" y="2180933"/>
                    <a:pt x="2090584" y="2180933"/>
                  </a:cubicBezTo>
                  <a:lnTo>
                    <a:pt x="48612" y="2180933"/>
                  </a:lnTo>
                  <a:cubicBezTo>
                    <a:pt x="21764" y="2180933"/>
                    <a:pt x="0" y="2159169"/>
                    <a:pt x="0" y="2132321"/>
                  </a:cubicBezTo>
                  <a:lnTo>
                    <a:pt x="0" y="48612"/>
                  </a:lnTo>
                  <a:cubicBezTo>
                    <a:pt x="0" y="21764"/>
                    <a:pt x="21764" y="0"/>
                    <a:pt x="48612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139196" cy="221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7" name="Freeform 7"/>
          <p:cNvSpPr/>
          <p:nvPr/>
        </p:nvSpPr>
        <p:spPr>
          <a:xfrm>
            <a:off x="7020685" y="1780143"/>
            <a:ext cx="2012848" cy="2012848"/>
          </a:xfrm>
          <a:custGeom>
            <a:avLst/>
            <a:gdLst/>
            <a:ahLst/>
            <a:cxnLst/>
            <a:rect l="l" t="t" r="r" b="b"/>
            <a:pathLst>
              <a:path w="2012848" h="2012848">
                <a:moveTo>
                  <a:pt x="0" y="0"/>
                </a:moveTo>
                <a:lnTo>
                  <a:pt x="2012847" y="0"/>
                </a:lnTo>
                <a:lnTo>
                  <a:pt x="2012847" y="2012848"/>
                </a:lnTo>
                <a:lnTo>
                  <a:pt x="0" y="2012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603785" y="4540643"/>
            <a:ext cx="4704830" cy="5746357"/>
          </a:xfrm>
          <a:custGeom>
            <a:avLst/>
            <a:gdLst/>
            <a:ahLst/>
            <a:cxnLst/>
            <a:rect l="l" t="t" r="r" b="b"/>
            <a:pathLst>
              <a:path w="4704830" h="5746357">
                <a:moveTo>
                  <a:pt x="0" y="0"/>
                </a:moveTo>
                <a:lnTo>
                  <a:pt x="4704830" y="0"/>
                </a:lnTo>
                <a:lnTo>
                  <a:pt x="4704830" y="5746357"/>
                </a:lnTo>
                <a:lnTo>
                  <a:pt x="0" y="57463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94320" y="2658887"/>
            <a:ext cx="6494599" cy="2468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29"/>
              </a:lnSpc>
            </a:pPr>
            <a:r>
              <a:rPr lang="en-US" sz="7033" b="1" spc="-407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 Of the Art (Algoritma Alternatif)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8280" y="2551061"/>
            <a:ext cx="5284892" cy="194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Algoritma berbasis sampling, efektif untuk permainan dengan </a:t>
            </a:r>
            <a:r>
              <a:rPr lang="en-US" sz="2100" i="1" spc="-134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branching factor </a:t>
            </a: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sangat tinggi (misalnya Go).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Tidak memerlukan fungsi evaluasi heuristik yang kompleks, tetapi membutuhkan banyak simulasi.</a:t>
            </a:r>
          </a:p>
        </p:txBody>
      </p:sp>
      <p:sp>
        <p:nvSpPr>
          <p:cNvPr id="11" name="Freeform 11"/>
          <p:cNvSpPr/>
          <p:nvPr/>
        </p:nvSpPr>
        <p:spPr>
          <a:xfrm>
            <a:off x="5360633" y="6298695"/>
            <a:ext cx="2160637" cy="2160637"/>
          </a:xfrm>
          <a:custGeom>
            <a:avLst/>
            <a:gdLst/>
            <a:ahLst/>
            <a:cxnLst/>
            <a:rect l="l" t="t" r="r" b="b"/>
            <a:pathLst>
              <a:path w="2160637" h="2160637">
                <a:moveTo>
                  <a:pt x="0" y="0"/>
                </a:moveTo>
                <a:lnTo>
                  <a:pt x="2160636" y="0"/>
                </a:lnTo>
                <a:lnTo>
                  <a:pt x="2160636" y="2160636"/>
                </a:lnTo>
                <a:lnTo>
                  <a:pt x="0" y="2160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82956" y="375069"/>
            <a:ext cx="1952990" cy="805254"/>
            <a:chOff x="0" y="0"/>
            <a:chExt cx="514368" cy="2120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4368" cy="212083"/>
            </a:xfrm>
            <a:custGeom>
              <a:avLst/>
              <a:gdLst/>
              <a:ahLst/>
              <a:cxnLst/>
              <a:rect l="l" t="t" r="r" b="b"/>
              <a:pathLst>
                <a:path w="514368" h="212083">
                  <a:moveTo>
                    <a:pt x="106042" y="0"/>
                  </a:moveTo>
                  <a:lnTo>
                    <a:pt x="408326" y="0"/>
                  </a:lnTo>
                  <a:cubicBezTo>
                    <a:pt x="436450" y="0"/>
                    <a:pt x="463422" y="11172"/>
                    <a:pt x="483309" y="31059"/>
                  </a:cubicBezTo>
                  <a:cubicBezTo>
                    <a:pt x="503195" y="50946"/>
                    <a:pt x="514368" y="77918"/>
                    <a:pt x="514368" y="106042"/>
                  </a:cubicBezTo>
                  <a:lnTo>
                    <a:pt x="514368" y="106042"/>
                  </a:lnTo>
                  <a:cubicBezTo>
                    <a:pt x="514368" y="164607"/>
                    <a:pt x="466891" y="212083"/>
                    <a:pt x="408326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514368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57080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LITERATUR RIVIEW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176334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METHODOLOGY &amp; ANALYSIS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88280" y="1938289"/>
            <a:ext cx="7448140" cy="47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  <a:spcBef>
                <a:spcPct val="0"/>
              </a:spcBef>
            </a:pPr>
            <a:r>
              <a:rPr lang="en-US" sz="2830" spc="-16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Monte Carlo Tree Search (MCTS)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288280" y="4445393"/>
            <a:ext cx="7448140" cy="4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1"/>
              </a:lnSpc>
              <a:spcBef>
                <a:spcPct val="0"/>
              </a:spcBef>
            </a:pPr>
            <a:r>
              <a:rPr lang="en-US" sz="2829" spc="-16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Negamax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288280" y="5059311"/>
            <a:ext cx="5284892" cy="97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Variasi dari Minimax yang menyederhanakan implementasi dengan membalik tanda skor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88280" y="6134493"/>
            <a:ext cx="7448140" cy="47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1"/>
              </a:lnSpc>
              <a:spcBef>
                <a:spcPct val="0"/>
              </a:spcBef>
            </a:pPr>
            <a:r>
              <a:rPr lang="en-US" sz="2829" spc="-16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Iterative Deepning &amp; Transposition Tables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88280" y="6748411"/>
            <a:ext cx="5284892" cy="97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Teknik pelengkap untuk manajemen waktu llebih baik dan menghindari perhitungan redunan.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88280" y="7823593"/>
            <a:ext cx="7448140" cy="471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62"/>
              </a:lnSpc>
              <a:spcBef>
                <a:spcPct val="0"/>
              </a:spcBef>
            </a:pPr>
            <a:r>
              <a:rPr lang="en-US" sz="2830" spc="-16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Perkembangan Terkini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88280" y="8437510"/>
            <a:ext cx="5284892" cy="129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Penggunapa deep learning untuk fungsi evaluasi (misalnya AlphaGo dan AlphaZero).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Kombinasi MCTS dengan jaringan saraf.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924288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465001" y="8346801"/>
            <a:ext cx="1822999" cy="18229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14013" y="7723491"/>
            <a:ext cx="2728557" cy="2387487"/>
            <a:chOff x="0" y="0"/>
            <a:chExt cx="812800" cy="711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8800" y="4038194"/>
            <a:ext cx="5810229" cy="5358169"/>
            <a:chOff x="0" y="0"/>
            <a:chExt cx="1530266" cy="14112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30266" cy="1411205"/>
            </a:xfrm>
            <a:custGeom>
              <a:avLst/>
              <a:gdLst/>
              <a:ahLst/>
              <a:cxnLst/>
              <a:rect l="l" t="t" r="r" b="b"/>
              <a:pathLst>
                <a:path w="1530266" h="1411205">
                  <a:moveTo>
                    <a:pt x="67956" y="0"/>
                  </a:moveTo>
                  <a:lnTo>
                    <a:pt x="1462311" y="0"/>
                  </a:lnTo>
                  <a:cubicBezTo>
                    <a:pt x="1480333" y="0"/>
                    <a:pt x="1497618" y="7160"/>
                    <a:pt x="1510362" y="19904"/>
                  </a:cubicBezTo>
                  <a:cubicBezTo>
                    <a:pt x="1523107" y="32648"/>
                    <a:pt x="1530266" y="49933"/>
                    <a:pt x="1530266" y="67956"/>
                  </a:cubicBezTo>
                  <a:lnTo>
                    <a:pt x="1530266" y="1343249"/>
                  </a:lnTo>
                  <a:cubicBezTo>
                    <a:pt x="1530266" y="1361272"/>
                    <a:pt x="1523107" y="1378557"/>
                    <a:pt x="1510362" y="1391301"/>
                  </a:cubicBezTo>
                  <a:cubicBezTo>
                    <a:pt x="1497618" y="1404045"/>
                    <a:pt x="1480333" y="1411205"/>
                    <a:pt x="1462311" y="1411205"/>
                  </a:cubicBezTo>
                  <a:lnTo>
                    <a:pt x="67956" y="1411205"/>
                  </a:lnTo>
                  <a:cubicBezTo>
                    <a:pt x="49933" y="1411205"/>
                    <a:pt x="32648" y="1404045"/>
                    <a:pt x="19904" y="1391301"/>
                  </a:cubicBezTo>
                  <a:cubicBezTo>
                    <a:pt x="7160" y="1378557"/>
                    <a:pt x="0" y="1361272"/>
                    <a:pt x="0" y="1343249"/>
                  </a:cubicBezTo>
                  <a:lnTo>
                    <a:pt x="0" y="67956"/>
                  </a:lnTo>
                  <a:cubicBezTo>
                    <a:pt x="0" y="49933"/>
                    <a:pt x="7160" y="32648"/>
                    <a:pt x="19904" y="19904"/>
                  </a:cubicBezTo>
                  <a:cubicBezTo>
                    <a:pt x="32648" y="7160"/>
                    <a:pt x="49933" y="0"/>
                    <a:pt x="67956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530266" cy="1449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03952" y="4296328"/>
            <a:ext cx="4799924" cy="946072"/>
            <a:chOff x="0" y="0"/>
            <a:chExt cx="1264178" cy="24917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4178" cy="249171"/>
            </a:xfrm>
            <a:custGeom>
              <a:avLst/>
              <a:gdLst/>
              <a:ahLst/>
              <a:cxnLst/>
              <a:rect l="l" t="t" r="r" b="b"/>
              <a:pathLst>
                <a:path w="1264178" h="249171">
                  <a:moveTo>
                    <a:pt x="82259" y="0"/>
                  </a:moveTo>
                  <a:lnTo>
                    <a:pt x="1181918" y="0"/>
                  </a:lnTo>
                  <a:cubicBezTo>
                    <a:pt x="1227349" y="0"/>
                    <a:pt x="1264178" y="36829"/>
                    <a:pt x="1264178" y="82259"/>
                  </a:cubicBezTo>
                  <a:lnTo>
                    <a:pt x="1264178" y="166912"/>
                  </a:lnTo>
                  <a:cubicBezTo>
                    <a:pt x="1264178" y="188729"/>
                    <a:pt x="1255511" y="209652"/>
                    <a:pt x="1240084" y="225078"/>
                  </a:cubicBezTo>
                  <a:cubicBezTo>
                    <a:pt x="1224658" y="240505"/>
                    <a:pt x="1203735" y="249171"/>
                    <a:pt x="1181918" y="249171"/>
                  </a:cubicBezTo>
                  <a:lnTo>
                    <a:pt x="82259" y="249171"/>
                  </a:lnTo>
                  <a:cubicBezTo>
                    <a:pt x="60443" y="249171"/>
                    <a:pt x="39520" y="240505"/>
                    <a:pt x="24093" y="225078"/>
                  </a:cubicBezTo>
                  <a:cubicBezTo>
                    <a:pt x="8667" y="209652"/>
                    <a:pt x="0" y="188729"/>
                    <a:pt x="0" y="166912"/>
                  </a:cubicBezTo>
                  <a:lnTo>
                    <a:pt x="0" y="82259"/>
                  </a:lnTo>
                  <a:cubicBezTo>
                    <a:pt x="0" y="36829"/>
                    <a:pt x="36829" y="0"/>
                    <a:pt x="8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64178" cy="28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805713" y="4478767"/>
            <a:ext cx="581194" cy="58119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04572" y="874492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4572" y="1918935"/>
            <a:ext cx="9164670" cy="9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4"/>
              </a:lnSpc>
              <a:spcBef>
                <a:spcPct val="0"/>
              </a:spcBef>
            </a:pPr>
            <a:r>
              <a:rPr lang="en-US" sz="5603" spc="-32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Alur Kerja Aplikasi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4572" y="2987475"/>
            <a:ext cx="6008153" cy="460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45"/>
              </a:lnSpc>
            </a:pPr>
            <a:r>
              <a:rPr lang="en-US" sz="3827" b="1" spc="-222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Connect-Four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" y="5680172"/>
            <a:ext cx="4872984" cy="266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454" lvl="1" indent="-263727" algn="just">
              <a:lnSpc>
                <a:spcPts val="2638"/>
              </a:lnSpc>
              <a:buAutoNum type="arabicPeriod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Inisialisasi : papan 6x7, GUI CustomTkinter.</a:t>
            </a:r>
          </a:p>
          <a:p>
            <a:pPr marL="527454" lvl="1" indent="-263727" algn="just">
              <a:lnSpc>
                <a:spcPts val="2638"/>
              </a:lnSpc>
              <a:buAutoNum type="arabicPeriod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Loop Permainan : (Pemain memilih kolom → validasi → cek kemenangan → tampilan analisis → AI drop piece → cek kemenangan/seri).</a:t>
            </a:r>
          </a:p>
          <a:p>
            <a:pPr marL="527454" lvl="1" indent="-263727" algn="just">
              <a:lnSpc>
                <a:spcPts val="2638"/>
              </a:lnSpc>
              <a:buAutoNum type="arabicPeriod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Game selesai.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850840" y="4404830"/>
            <a:ext cx="2730917" cy="76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 b="1" spc="-201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 Alur Umum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17575" y="375069"/>
            <a:ext cx="2179116" cy="805254"/>
            <a:chOff x="0" y="0"/>
            <a:chExt cx="573924" cy="21208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73924" cy="212083"/>
            </a:xfrm>
            <a:custGeom>
              <a:avLst/>
              <a:gdLst/>
              <a:ahLst/>
              <a:cxnLst/>
              <a:rect l="l" t="t" r="r" b="b"/>
              <a:pathLst>
                <a:path w="573924" h="212083">
                  <a:moveTo>
                    <a:pt x="106042" y="0"/>
                  </a:moveTo>
                  <a:lnTo>
                    <a:pt x="467882" y="0"/>
                  </a:lnTo>
                  <a:cubicBezTo>
                    <a:pt x="496006" y="0"/>
                    <a:pt x="522978" y="11172"/>
                    <a:pt x="542865" y="31059"/>
                  </a:cubicBezTo>
                  <a:cubicBezTo>
                    <a:pt x="562751" y="50946"/>
                    <a:pt x="573924" y="77918"/>
                    <a:pt x="573924" y="106042"/>
                  </a:cubicBezTo>
                  <a:lnTo>
                    <a:pt x="573924" y="106042"/>
                  </a:lnTo>
                  <a:cubicBezTo>
                    <a:pt x="573924" y="164607"/>
                    <a:pt x="526447" y="212083"/>
                    <a:pt x="467882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73924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1397632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&amp; ANALYSIS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54771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7064127" y="2738034"/>
            <a:ext cx="6252896" cy="6179201"/>
            <a:chOff x="0" y="0"/>
            <a:chExt cx="1646853" cy="162744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46853" cy="1627444"/>
            </a:xfrm>
            <a:custGeom>
              <a:avLst/>
              <a:gdLst/>
              <a:ahLst/>
              <a:cxnLst/>
              <a:rect l="l" t="t" r="r" b="b"/>
              <a:pathLst>
                <a:path w="1646853" h="1627444">
                  <a:moveTo>
                    <a:pt x="63145" y="0"/>
                  </a:moveTo>
                  <a:lnTo>
                    <a:pt x="1583709" y="0"/>
                  </a:lnTo>
                  <a:cubicBezTo>
                    <a:pt x="1618583" y="0"/>
                    <a:pt x="1646853" y="28271"/>
                    <a:pt x="1646853" y="63145"/>
                  </a:cubicBezTo>
                  <a:lnTo>
                    <a:pt x="1646853" y="1564299"/>
                  </a:lnTo>
                  <a:cubicBezTo>
                    <a:pt x="1646853" y="1581046"/>
                    <a:pt x="1640201" y="1597107"/>
                    <a:pt x="1628359" y="1608949"/>
                  </a:cubicBezTo>
                  <a:cubicBezTo>
                    <a:pt x="1616517" y="1620791"/>
                    <a:pt x="1600456" y="1627444"/>
                    <a:pt x="1583709" y="1627444"/>
                  </a:cubicBezTo>
                  <a:lnTo>
                    <a:pt x="63145" y="1627444"/>
                  </a:lnTo>
                  <a:cubicBezTo>
                    <a:pt x="28271" y="1627444"/>
                    <a:pt x="0" y="1599173"/>
                    <a:pt x="0" y="1564299"/>
                  </a:cubicBezTo>
                  <a:lnTo>
                    <a:pt x="0" y="63145"/>
                  </a:lnTo>
                  <a:cubicBezTo>
                    <a:pt x="0" y="28271"/>
                    <a:pt x="28271" y="0"/>
                    <a:pt x="63145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646853" cy="16655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 flipH="1">
            <a:off x="13122007" y="1289328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4574117" y="0"/>
                </a:moveTo>
                <a:lnTo>
                  <a:pt x="0" y="0"/>
                </a:lnTo>
                <a:lnTo>
                  <a:pt x="0" y="9480035"/>
                </a:lnTo>
                <a:lnTo>
                  <a:pt x="4574117" y="9480035"/>
                </a:lnTo>
                <a:lnTo>
                  <a:pt x="457411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7595088" y="2948573"/>
            <a:ext cx="4799924" cy="946072"/>
            <a:chOff x="0" y="0"/>
            <a:chExt cx="1264178" cy="24917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64178" cy="249171"/>
            </a:xfrm>
            <a:custGeom>
              <a:avLst/>
              <a:gdLst/>
              <a:ahLst/>
              <a:cxnLst/>
              <a:rect l="l" t="t" r="r" b="b"/>
              <a:pathLst>
                <a:path w="1264178" h="249171">
                  <a:moveTo>
                    <a:pt x="82259" y="0"/>
                  </a:moveTo>
                  <a:lnTo>
                    <a:pt x="1181918" y="0"/>
                  </a:lnTo>
                  <a:cubicBezTo>
                    <a:pt x="1227349" y="0"/>
                    <a:pt x="1264178" y="36829"/>
                    <a:pt x="1264178" y="82259"/>
                  </a:cubicBezTo>
                  <a:lnTo>
                    <a:pt x="1264178" y="166912"/>
                  </a:lnTo>
                  <a:cubicBezTo>
                    <a:pt x="1264178" y="188729"/>
                    <a:pt x="1255511" y="209652"/>
                    <a:pt x="1240084" y="225078"/>
                  </a:cubicBezTo>
                  <a:cubicBezTo>
                    <a:pt x="1224658" y="240505"/>
                    <a:pt x="1203735" y="249171"/>
                    <a:pt x="1181918" y="249171"/>
                  </a:cubicBezTo>
                  <a:lnTo>
                    <a:pt x="82259" y="249171"/>
                  </a:lnTo>
                  <a:cubicBezTo>
                    <a:pt x="60443" y="249171"/>
                    <a:pt x="39520" y="240505"/>
                    <a:pt x="24093" y="225078"/>
                  </a:cubicBezTo>
                  <a:cubicBezTo>
                    <a:pt x="8667" y="209652"/>
                    <a:pt x="0" y="188729"/>
                    <a:pt x="0" y="166912"/>
                  </a:cubicBezTo>
                  <a:lnTo>
                    <a:pt x="0" y="82259"/>
                  </a:lnTo>
                  <a:cubicBezTo>
                    <a:pt x="0" y="36829"/>
                    <a:pt x="36829" y="0"/>
                    <a:pt x="8225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1264178" cy="287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1296849" y="3131013"/>
            <a:ext cx="581194" cy="581194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286661" y="4380013"/>
            <a:ext cx="5664428" cy="4009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Game Logic Module : Mengelola state papan, validasi langkah, deteksi kemenangan.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Minimax AI Module : Implementasi algoritma  pencarian dengan Alpha-Beta Pruning.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Evolution Module : Fungsi heuristik menilai posisi non-terminal.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GUI Module : Antarmuka pengguna berbasis CustomTkinter.</a:t>
            </a:r>
          </a:p>
          <a:p>
            <a:pPr marL="527453" lvl="1" indent="-263726" algn="just">
              <a:lnSpc>
                <a:spcPts val="2638"/>
              </a:lnSpc>
              <a:buFont typeface="Arial"/>
              <a:buChar char="•"/>
            </a:pPr>
            <a:r>
              <a:rPr lang="en-US" sz="2443" b="1" spc="-173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Analysis Module : Pengukuran dan visualisasi metrik kinerja real-time.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341976" y="3057075"/>
            <a:ext cx="2730917" cy="767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6"/>
              </a:lnSpc>
            </a:pPr>
            <a:r>
              <a:rPr lang="en-US" sz="2839" b="1" spc="-201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Komponen Utama Sistem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84232" y="3829714"/>
            <a:ext cx="1782146" cy="2057262"/>
            <a:chOff x="0" y="0"/>
            <a:chExt cx="647960" cy="747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7960" cy="747988"/>
            </a:xfrm>
            <a:custGeom>
              <a:avLst/>
              <a:gdLst/>
              <a:ahLst/>
              <a:cxnLst/>
              <a:rect l="l" t="t" r="r" b="b"/>
              <a:pathLst>
                <a:path w="647960" h="747988">
                  <a:moveTo>
                    <a:pt x="323980" y="0"/>
                  </a:moveTo>
                  <a:lnTo>
                    <a:pt x="647960" y="747988"/>
                  </a:lnTo>
                  <a:lnTo>
                    <a:pt x="0" y="747988"/>
                  </a:lnTo>
                  <a:lnTo>
                    <a:pt x="323980" y="0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244" y="309180"/>
              <a:ext cx="445473" cy="3853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83808" y="1744060"/>
            <a:ext cx="8360192" cy="160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56"/>
              </a:lnSpc>
              <a:spcBef>
                <a:spcPct val="0"/>
              </a:spcBef>
            </a:pPr>
            <a:r>
              <a:rPr lang="en-US" sz="4611" spc="-26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Alur Algoritma Minimax dengan  Alpha-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3808" y="3537701"/>
            <a:ext cx="6288740" cy="8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419"/>
              </a:lnSpc>
            </a:pPr>
            <a:r>
              <a:rPr lang="en-US" sz="7133" b="1" spc="-413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Beta Pruning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829" y="4704831"/>
            <a:ext cx="8680504" cy="513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Inisialisasi : Papan permainan, kedalaman pencarian yang diinginkan, serta nilai alpha (-infinity) dan beta (+infinity) sebagai batas pemangkasan.</a:t>
            </a:r>
          </a:p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Basis Rekursi : Proses akan berhenti dan mengembalikan skor jika kedalaman pencarian tercapai atau kondisi akhir permainan (menang/seri) ditemukan.</a:t>
            </a:r>
          </a:p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Pemain MAX (AI) : Bertujuan mencari langkah yang memaksimalkan skor. Selama mencari, nilai alpha akan di-update. Jika melebihi beta, cabang lain tidak perlu dieksplorasi (disebut alpha cutoff).</a:t>
            </a:r>
          </a:p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Pemain MIN (Lawan) : Bertujuan mencari langkah yang meminimalkan skor. Jika beta kurang dari alpha, cabang lain tidak perlu di eksplorasi (disebut beta cutoff).</a:t>
            </a:r>
          </a:p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Evaluasi Heuristik  : Pada kondisi non-terminal, posisi papan dievaluasi menggunakan fungsi khusus untuk memperkirakan kualitasnya.</a:t>
            </a:r>
          </a:p>
          <a:p>
            <a:pPr marL="450224" lvl="1" indent="-225112" algn="just">
              <a:lnSpc>
                <a:spcPts val="2585"/>
              </a:lnSpc>
              <a:buFont typeface="Arial"/>
              <a:buChar char="•"/>
            </a:pPr>
            <a:r>
              <a:rPr lang="en-US" sz="2085" spc="-133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Hasil : Algoritma mengembalikan langkah terbaik yang ditemukan beserta skor evaluasinya.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17575" y="375069"/>
            <a:ext cx="2179116" cy="805254"/>
            <a:chOff x="0" y="0"/>
            <a:chExt cx="573924" cy="2120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3924" cy="212083"/>
            </a:xfrm>
            <a:custGeom>
              <a:avLst/>
              <a:gdLst/>
              <a:ahLst/>
              <a:cxnLst/>
              <a:rect l="l" t="t" r="r" b="b"/>
              <a:pathLst>
                <a:path w="573924" h="212083">
                  <a:moveTo>
                    <a:pt x="106042" y="0"/>
                  </a:moveTo>
                  <a:lnTo>
                    <a:pt x="467882" y="0"/>
                  </a:lnTo>
                  <a:cubicBezTo>
                    <a:pt x="496006" y="0"/>
                    <a:pt x="522978" y="11172"/>
                    <a:pt x="542865" y="31059"/>
                  </a:cubicBezTo>
                  <a:cubicBezTo>
                    <a:pt x="562751" y="50946"/>
                    <a:pt x="573924" y="77918"/>
                    <a:pt x="573924" y="106042"/>
                  </a:cubicBezTo>
                  <a:lnTo>
                    <a:pt x="573924" y="106042"/>
                  </a:lnTo>
                  <a:cubicBezTo>
                    <a:pt x="573924" y="164607"/>
                    <a:pt x="526447" y="212083"/>
                    <a:pt x="467882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573924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397632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&amp; ANALYSIS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954771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20" name="Freeform 20"/>
          <p:cNvSpPr/>
          <p:nvPr/>
        </p:nvSpPr>
        <p:spPr>
          <a:xfrm>
            <a:off x="8587559" y="2444450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9" y="0"/>
                </a:lnTo>
                <a:lnTo>
                  <a:pt x="2770529" y="2770528"/>
                </a:lnTo>
                <a:lnTo>
                  <a:pt x="0" y="277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507133" y="1965678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0336507" y="5886976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9" y="0"/>
                </a:lnTo>
                <a:lnTo>
                  <a:pt x="2770529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3965891" y="5214978"/>
            <a:ext cx="2770529" cy="2770529"/>
          </a:xfrm>
          <a:custGeom>
            <a:avLst/>
            <a:gdLst/>
            <a:ahLst/>
            <a:cxnLst/>
            <a:rect l="l" t="t" r="r" b="b"/>
            <a:pathLst>
              <a:path w="2770529" h="2770529">
                <a:moveTo>
                  <a:pt x="0" y="0"/>
                </a:moveTo>
                <a:lnTo>
                  <a:pt x="2770528" y="0"/>
                </a:lnTo>
                <a:lnTo>
                  <a:pt x="2770528" y="2770529"/>
                </a:lnTo>
                <a:lnTo>
                  <a:pt x="0" y="2770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sp>
        <p:nvSpPr>
          <p:cNvPr id="4" name="Freeform 4"/>
          <p:cNvSpPr/>
          <p:nvPr/>
        </p:nvSpPr>
        <p:spPr>
          <a:xfrm>
            <a:off x="1748630" y="3463166"/>
            <a:ext cx="2417826" cy="2417826"/>
          </a:xfrm>
          <a:custGeom>
            <a:avLst/>
            <a:gdLst/>
            <a:ahLst/>
            <a:cxnLst/>
            <a:rect l="l" t="t" r="r" b="b"/>
            <a:pathLst>
              <a:path w="2417826" h="2417826">
                <a:moveTo>
                  <a:pt x="0" y="0"/>
                </a:moveTo>
                <a:lnTo>
                  <a:pt x="2417826" y="0"/>
                </a:lnTo>
                <a:lnTo>
                  <a:pt x="2417826" y="2417826"/>
                </a:lnTo>
                <a:lnTo>
                  <a:pt x="0" y="2417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11620" y="3018147"/>
            <a:ext cx="801127" cy="801127"/>
          </a:xfrm>
          <a:custGeom>
            <a:avLst/>
            <a:gdLst/>
            <a:ahLst/>
            <a:cxnLst/>
            <a:rect l="l" t="t" r="r" b="b"/>
            <a:pathLst>
              <a:path w="801127" h="801127">
                <a:moveTo>
                  <a:pt x="0" y="0"/>
                </a:moveTo>
                <a:lnTo>
                  <a:pt x="801127" y="0"/>
                </a:lnTo>
                <a:lnTo>
                  <a:pt x="801127" y="801127"/>
                </a:lnTo>
                <a:lnTo>
                  <a:pt x="0" y="80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13773" y="3453641"/>
            <a:ext cx="8530227" cy="721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1"/>
              </a:lnSpc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Branching factor maksimum (b) : 7. kedalaman pencarian (d) : Variabel.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773" y="1670204"/>
            <a:ext cx="9843050" cy="95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4"/>
              </a:lnSpc>
              <a:spcBef>
                <a:spcPct val="0"/>
              </a:spcBef>
            </a:pPr>
            <a:r>
              <a:rPr lang="en-US" sz="5603" spc="-32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Analisis Kompleksitas Teoritis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3773" y="3143966"/>
            <a:ext cx="6127409" cy="3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5"/>
              </a:lnSpc>
            </a:pPr>
            <a:r>
              <a:rPr lang="en-US" sz="2627" b="1" spc="-152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Karakteristik Connect-Four: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417575" y="375069"/>
            <a:ext cx="2179116" cy="805254"/>
            <a:chOff x="0" y="0"/>
            <a:chExt cx="573924" cy="21208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3924" cy="212083"/>
            </a:xfrm>
            <a:custGeom>
              <a:avLst/>
              <a:gdLst/>
              <a:ahLst/>
              <a:cxnLst/>
              <a:rect l="l" t="t" r="r" b="b"/>
              <a:pathLst>
                <a:path w="573924" h="212083">
                  <a:moveTo>
                    <a:pt x="106042" y="0"/>
                  </a:moveTo>
                  <a:lnTo>
                    <a:pt x="467882" y="0"/>
                  </a:lnTo>
                  <a:cubicBezTo>
                    <a:pt x="496006" y="0"/>
                    <a:pt x="522978" y="11172"/>
                    <a:pt x="542865" y="31059"/>
                  </a:cubicBezTo>
                  <a:cubicBezTo>
                    <a:pt x="562751" y="50946"/>
                    <a:pt x="573924" y="77918"/>
                    <a:pt x="573924" y="106042"/>
                  </a:cubicBezTo>
                  <a:lnTo>
                    <a:pt x="573924" y="106042"/>
                  </a:lnTo>
                  <a:cubicBezTo>
                    <a:pt x="573924" y="164607"/>
                    <a:pt x="526447" y="212083"/>
                    <a:pt x="467882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73924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1397632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&amp; ANALYSIS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54771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3773" y="4699257"/>
            <a:ext cx="6353536" cy="3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5"/>
              </a:lnSpc>
            </a:pPr>
            <a:r>
              <a:rPr lang="en-US" sz="2627" b="1" spc="-152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Kompleksitas Waktu Minimax Standar:</a:t>
            </a:r>
          </a:p>
        </p:txBody>
      </p:sp>
      <p:sp>
        <p:nvSpPr>
          <p:cNvPr id="20" name="Freeform 20"/>
          <p:cNvSpPr/>
          <p:nvPr/>
        </p:nvSpPr>
        <p:spPr>
          <a:xfrm>
            <a:off x="7588918" y="5626432"/>
            <a:ext cx="823265" cy="823265"/>
          </a:xfrm>
          <a:custGeom>
            <a:avLst/>
            <a:gdLst/>
            <a:ahLst/>
            <a:cxnLst/>
            <a:rect l="l" t="t" r="r" b="b"/>
            <a:pathLst>
              <a:path w="823265" h="823265">
                <a:moveTo>
                  <a:pt x="0" y="0"/>
                </a:moveTo>
                <a:lnTo>
                  <a:pt x="823266" y="0"/>
                </a:lnTo>
                <a:lnTo>
                  <a:pt x="823266" y="823266"/>
                </a:lnTo>
                <a:lnTo>
                  <a:pt x="0" y="823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13773" y="5004057"/>
            <a:ext cx="8530227" cy="144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Jumlah node yang dievaluasi tumbuh secara eksponsial : ≈ b^d.</a:t>
            </a:r>
          </a:p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Notasi Big-O:  O(b^d) . (Contoh: Depth 6 menghasilkan ~117,469 node).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856703" y="3143966"/>
            <a:ext cx="6353536" cy="3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5"/>
              </a:lnSpc>
            </a:pPr>
            <a:r>
              <a:rPr lang="en-US" sz="2627" b="1" spc="-152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Kompleksitas Waktu Minimax Standar:</a:t>
            </a:r>
          </a:p>
        </p:txBody>
      </p:sp>
      <p:sp>
        <p:nvSpPr>
          <p:cNvPr id="23" name="Freeform 23"/>
          <p:cNvSpPr/>
          <p:nvPr/>
        </p:nvSpPr>
        <p:spPr>
          <a:xfrm>
            <a:off x="10997068" y="3870952"/>
            <a:ext cx="801127" cy="801127"/>
          </a:xfrm>
          <a:custGeom>
            <a:avLst/>
            <a:gdLst/>
            <a:ahLst/>
            <a:cxnLst/>
            <a:rect l="l" t="t" r="r" b="b"/>
            <a:pathLst>
              <a:path w="801127" h="801127">
                <a:moveTo>
                  <a:pt x="0" y="0"/>
                </a:moveTo>
                <a:lnTo>
                  <a:pt x="801127" y="0"/>
                </a:lnTo>
                <a:lnTo>
                  <a:pt x="801127" y="801127"/>
                </a:lnTo>
                <a:lnTo>
                  <a:pt x="0" y="801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856703" y="3453641"/>
            <a:ext cx="8134505" cy="144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Jumlah node yang dievalusi tumbuh lebih lambat: ≈ b^(d/2).</a:t>
            </a:r>
          </a:p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Notasi Big-O:  O(b^(d/2)). (Contoh: Depth 6 hanya ~343 node dalam kasus terbaik).</a:t>
            </a:r>
          </a:p>
        </p:txBody>
      </p:sp>
      <p:sp>
        <p:nvSpPr>
          <p:cNvPr id="25" name="Freeform 25"/>
          <p:cNvSpPr/>
          <p:nvPr/>
        </p:nvSpPr>
        <p:spPr>
          <a:xfrm>
            <a:off x="11798195" y="5582756"/>
            <a:ext cx="2172020" cy="2172020"/>
          </a:xfrm>
          <a:custGeom>
            <a:avLst/>
            <a:gdLst/>
            <a:ahLst/>
            <a:cxnLst/>
            <a:rect l="l" t="t" r="r" b="b"/>
            <a:pathLst>
              <a:path w="2172020" h="2172020">
                <a:moveTo>
                  <a:pt x="0" y="0"/>
                </a:moveTo>
                <a:lnTo>
                  <a:pt x="2172020" y="0"/>
                </a:lnTo>
                <a:lnTo>
                  <a:pt x="2172020" y="2172021"/>
                </a:lnTo>
                <a:lnTo>
                  <a:pt x="0" y="2172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9856703" y="5461257"/>
            <a:ext cx="6879716" cy="3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65"/>
              </a:lnSpc>
            </a:pPr>
            <a:r>
              <a:rPr lang="en-US" sz="2627" b="1" spc="-152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Kompleksitas Ruang (*Space Complexity*):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856703" y="5770931"/>
            <a:ext cx="8134505" cy="1445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Menggunakan pendekatan Depth-First Search (DFS).</a:t>
            </a:r>
          </a:p>
          <a:p>
            <a:pPr marL="496569" lvl="1" indent="-248284" algn="just">
              <a:lnSpc>
                <a:spcPts val="2851"/>
              </a:lnSpc>
              <a:buFont typeface="Arial"/>
              <a:buChar char="•"/>
            </a:pPr>
            <a:r>
              <a:rPr lang="en-US" sz="2299" spc="-14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Notasi Big-O: O(b × d). (Contoh: Connect-Four (b=7, d=6) hanya memerlukan O(42) ruang, efisiensi memori yang tinggi.)</a:t>
            </a:r>
          </a:p>
        </p:txBody>
      </p:sp>
      <p:sp>
        <p:nvSpPr>
          <p:cNvPr id="28" name="Freeform 28"/>
          <p:cNvSpPr/>
          <p:nvPr/>
        </p:nvSpPr>
        <p:spPr>
          <a:xfrm>
            <a:off x="14250076" y="1414546"/>
            <a:ext cx="785165" cy="785165"/>
          </a:xfrm>
          <a:custGeom>
            <a:avLst/>
            <a:gdLst/>
            <a:ahLst/>
            <a:cxnLst/>
            <a:rect l="l" t="t" r="r" b="b"/>
            <a:pathLst>
              <a:path w="785165" h="785165">
                <a:moveTo>
                  <a:pt x="0" y="0"/>
                </a:moveTo>
                <a:lnTo>
                  <a:pt x="785165" y="0"/>
                </a:lnTo>
                <a:lnTo>
                  <a:pt x="785165" y="785165"/>
                </a:lnTo>
                <a:lnTo>
                  <a:pt x="0" y="785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736419" y="677760"/>
            <a:ext cx="522881" cy="443415"/>
          </a:xfrm>
          <a:custGeom>
            <a:avLst/>
            <a:gdLst/>
            <a:ahLst/>
            <a:cxnLst/>
            <a:rect l="l" t="t" r="r" b="b"/>
            <a:pathLst>
              <a:path w="522881" h="443415">
                <a:moveTo>
                  <a:pt x="0" y="0"/>
                </a:moveTo>
                <a:lnTo>
                  <a:pt x="522881" y="0"/>
                </a:lnTo>
                <a:lnTo>
                  <a:pt x="522881" y="443415"/>
                </a:lnTo>
                <a:lnTo>
                  <a:pt x="0" y="44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62406" r="-3089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04572" y="627964"/>
            <a:ext cx="1888114" cy="562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35"/>
              </a:lnSpc>
            </a:pPr>
            <a:r>
              <a:rPr lang="en-US" sz="2051" b="1" spc="4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THYNK </a:t>
            </a:r>
            <a:r>
              <a:rPr lang="en-US" sz="2051" spc="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UNLIMITED.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50265" y="1980846"/>
            <a:ext cx="17587469" cy="3523644"/>
            <a:chOff x="0" y="0"/>
            <a:chExt cx="4632091" cy="9280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32091" cy="928038"/>
            </a:xfrm>
            <a:custGeom>
              <a:avLst/>
              <a:gdLst/>
              <a:ahLst/>
              <a:cxnLst/>
              <a:rect l="l" t="t" r="r" b="b"/>
              <a:pathLst>
                <a:path w="4632091" h="928038">
                  <a:moveTo>
                    <a:pt x="22450" y="0"/>
                  </a:moveTo>
                  <a:lnTo>
                    <a:pt x="4609641" y="0"/>
                  </a:lnTo>
                  <a:cubicBezTo>
                    <a:pt x="4615595" y="0"/>
                    <a:pt x="4621305" y="2365"/>
                    <a:pt x="4625515" y="6575"/>
                  </a:cubicBezTo>
                  <a:cubicBezTo>
                    <a:pt x="4629725" y="10786"/>
                    <a:pt x="4632091" y="16496"/>
                    <a:pt x="4632091" y="22450"/>
                  </a:cubicBezTo>
                  <a:lnTo>
                    <a:pt x="4632091" y="905588"/>
                  </a:lnTo>
                  <a:cubicBezTo>
                    <a:pt x="4632091" y="917987"/>
                    <a:pt x="4622039" y="928038"/>
                    <a:pt x="4609641" y="928038"/>
                  </a:cubicBezTo>
                  <a:lnTo>
                    <a:pt x="22450" y="928038"/>
                  </a:lnTo>
                  <a:cubicBezTo>
                    <a:pt x="10051" y="928038"/>
                    <a:pt x="0" y="917987"/>
                    <a:pt x="0" y="905588"/>
                  </a:cubicBezTo>
                  <a:lnTo>
                    <a:pt x="0" y="22450"/>
                  </a:lnTo>
                  <a:cubicBezTo>
                    <a:pt x="0" y="10051"/>
                    <a:pt x="10051" y="0"/>
                    <a:pt x="22450" y="0"/>
                  </a:cubicBezTo>
                  <a:close/>
                </a:path>
              </a:pathLst>
            </a:custGeom>
            <a:solidFill>
              <a:srgbClr val="DCE2EB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32091" cy="966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409081" y="266065"/>
            <a:ext cx="9469839" cy="1023263"/>
            <a:chOff x="0" y="0"/>
            <a:chExt cx="2494114" cy="2695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94114" cy="269501"/>
            </a:xfrm>
            <a:custGeom>
              <a:avLst/>
              <a:gdLst/>
              <a:ahLst/>
              <a:cxnLst/>
              <a:rect l="l" t="t" r="r" b="b"/>
              <a:pathLst>
                <a:path w="2494114" h="269501">
                  <a:moveTo>
                    <a:pt x="81753" y="0"/>
                  </a:moveTo>
                  <a:lnTo>
                    <a:pt x="2412360" y="0"/>
                  </a:lnTo>
                  <a:cubicBezTo>
                    <a:pt x="2457512" y="0"/>
                    <a:pt x="2494114" y="36602"/>
                    <a:pt x="2494114" y="81753"/>
                  </a:cubicBezTo>
                  <a:lnTo>
                    <a:pt x="2494114" y="187748"/>
                  </a:lnTo>
                  <a:cubicBezTo>
                    <a:pt x="2494114" y="232899"/>
                    <a:pt x="2457512" y="269501"/>
                    <a:pt x="2412360" y="269501"/>
                  </a:cubicBezTo>
                  <a:lnTo>
                    <a:pt x="81753" y="269501"/>
                  </a:lnTo>
                  <a:cubicBezTo>
                    <a:pt x="36602" y="269501"/>
                    <a:pt x="0" y="232899"/>
                    <a:pt x="0" y="187748"/>
                  </a:cubicBezTo>
                  <a:lnTo>
                    <a:pt x="0" y="81753"/>
                  </a:lnTo>
                  <a:cubicBezTo>
                    <a:pt x="0" y="36602"/>
                    <a:pt x="36602" y="0"/>
                    <a:pt x="81753" y="0"/>
                  </a:cubicBezTo>
                  <a:close/>
                </a:path>
              </a:pathLst>
            </a:custGeom>
            <a:ln w="38100" cap="rnd">
              <a:solidFill>
                <a:srgbClr val="101B40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94114" cy="3076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417575" y="375069"/>
            <a:ext cx="2179116" cy="805254"/>
            <a:chOff x="0" y="0"/>
            <a:chExt cx="573924" cy="21208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73924" cy="212083"/>
            </a:xfrm>
            <a:custGeom>
              <a:avLst/>
              <a:gdLst/>
              <a:ahLst/>
              <a:cxnLst/>
              <a:rect l="l" t="t" r="r" b="b"/>
              <a:pathLst>
                <a:path w="573924" h="212083">
                  <a:moveTo>
                    <a:pt x="106042" y="0"/>
                  </a:moveTo>
                  <a:lnTo>
                    <a:pt x="467882" y="0"/>
                  </a:lnTo>
                  <a:cubicBezTo>
                    <a:pt x="496006" y="0"/>
                    <a:pt x="522978" y="11172"/>
                    <a:pt x="542865" y="31059"/>
                  </a:cubicBezTo>
                  <a:cubicBezTo>
                    <a:pt x="562751" y="50946"/>
                    <a:pt x="573924" y="77918"/>
                    <a:pt x="573924" y="106042"/>
                  </a:cubicBezTo>
                  <a:lnTo>
                    <a:pt x="573924" y="106042"/>
                  </a:lnTo>
                  <a:cubicBezTo>
                    <a:pt x="573924" y="164607"/>
                    <a:pt x="526447" y="212083"/>
                    <a:pt x="467882" y="212083"/>
                  </a:cubicBezTo>
                  <a:lnTo>
                    <a:pt x="106042" y="212083"/>
                  </a:lnTo>
                  <a:cubicBezTo>
                    <a:pt x="77918" y="212083"/>
                    <a:pt x="50946" y="200911"/>
                    <a:pt x="31059" y="181025"/>
                  </a:cubicBezTo>
                  <a:cubicBezTo>
                    <a:pt x="11172" y="161138"/>
                    <a:pt x="0" y="134166"/>
                    <a:pt x="0" y="106042"/>
                  </a:cubicBezTo>
                  <a:lnTo>
                    <a:pt x="0" y="106042"/>
                  </a:lnTo>
                  <a:cubicBezTo>
                    <a:pt x="0" y="77918"/>
                    <a:pt x="11172" y="50946"/>
                    <a:pt x="31059" y="31059"/>
                  </a:cubicBezTo>
                  <a:cubicBezTo>
                    <a:pt x="50946" y="11172"/>
                    <a:pt x="77918" y="0"/>
                    <a:pt x="106042" y="0"/>
                  </a:cubicBezTo>
                  <a:close/>
                </a:path>
              </a:pathLst>
            </a:custGeom>
            <a:solidFill>
              <a:srgbClr val="101B40"/>
            </a:solidFill>
            <a:ln cap="rnd">
              <a:noFill/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73924" cy="250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397632" y="444288"/>
            <a:ext cx="2199059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b="1" spc="3">
                <a:solidFill>
                  <a:srgbClr val="F1F1F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METHODOLOGY &amp;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581757" y="606213"/>
            <a:ext cx="1907082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OPENING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40951" y="606213"/>
            <a:ext cx="2295935" cy="31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54771" y="444288"/>
            <a:ext cx="2224975" cy="63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91"/>
              </a:lnSpc>
              <a:spcBef>
                <a:spcPct val="0"/>
              </a:spcBef>
            </a:pPr>
            <a:r>
              <a:rPr lang="en-US" sz="1851" spc="3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LITERATUR RIVIEW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162302" y="1121175"/>
            <a:ext cx="4574117" cy="9480035"/>
          </a:xfrm>
          <a:custGeom>
            <a:avLst/>
            <a:gdLst/>
            <a:ahLst/>
            <a:cxnLst/>
            <a:rect l="l" t="t" r="r" b="b"/>
            <a:pathLst>
              <a:path w="4574117" h="9480035">
                <a:moveTo>
                  <a:pt x="4574117" y="0"/>
                </a:moveTo>
                <a:lnTo>
                  <a:pt x="0" y="0"/>
                </a:lnTo>
                <a:lnTo>
                  <a:pt x="0" y="9480035"/>
                </a:lnTo>
                <a:lnTo>
                  <a:pt x="4574117" y="9480035"/>
                </a:lnTo>
                <a:lnTo>
                  <a:pt x="4574117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288746" y="2818252"/>
            <a:ext cx="7448140" cy="99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36"/>
              </a:lnSpc>
              <a:spcBef>
                <a:spcPct val="0"/>
              </a:spcBef>
            </a:pPr>
            <a:r>
              <a:rPr lang="en-US" sz="5811" spc="-337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Struktur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1475" y="4013735"/>
            <a:ext cx="6539876" cy="77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94"/>
              </a:lnSpc>
            </a:pPr>
            <a:r>
              <a:rPr lang="en-US" sz="6326" b="1" spc="-366">
                <a:solidFill>
                  <a:srgbClr val="101B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Yang DIgunakan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887644" y="7886644"/>
            <a:ext cx="1371656" cy="1371656"/>
          </a:xfrm>
          <a:custGeom>
            <a:avLst/>
            <a:gdLst/>
            <a:ahLst/>
            <a:cxnLst/>
            <a:rect l="l" t="t" r="r" b="b"/>
            <a:pathLst>
              <a:path w="1371656" h="1371656">
                <a:moveTo>
                  <a:pt x="0" y="0"/>
                </a:moveTo>
                <a:lnTo>
                  <a:pt x="1371656" y="0"/>
                </a:lnTo>
                <a:lnTo>
                  <a:pt x="1371656" y="1371656"/>
                </a:lnTo>
                <a:lnTo>
                  <a:pt x="0" y="13716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587559" y="2649294"/>
            <a:ext cx="2261744" cy="2261744"/>
          </a:xfrm>
          <a:custGeom>
            <a:avLst/>
            <a:gdLst/>
            <a:ahLst/>
            <a:cxnLst/>
            <a:rect l="l" t="t" r="r" b="b"/>
            <a:pathLst>
              <a:path w="2261744" h="2261744">
                <a:moveTo>
                  <a:pt x="0" y="0"/>
                </a:moveTo>
                <a:lnTo>
                  <a:pt x="2261744" y="0"/>
                </a:lnTo>
                <a:lnTo>
                  <a:pt x="2261744" y="2261743"/>
                </a:lnTo>
                <a:lnTo>
                  <a:pt x="0" y="22617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863489" y="6328264"/>
            <a:ext cx="8500449" cy="970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Array 2D NumPy (6x7): Efisien dalam memori dan operasi   untuk mengelola status papan.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Konvensi Indexing: board[0][col] adalah baris paling bawah.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6859" y="6758032"/>
            <a:ext cx="3744554" cy="2257223"/>
            <a:chOff x="0" y="0"/>
            <a:chExt cx="986220" cy="5944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86220" cy="594495"/>
            </a:xfrm>
            <a:custGeom>
              <a:avLst/>
              <a:gdLst/>
              <a:ahLst/>
              <a:cxnLst/>
              <a:rect l="l" t="t" r="r" b="b"/>
              <a:pathLst>
                <a:path w="986220" h="594495">
                  <a:moveTo>
                    <a:pt x="105443" y="0"/>
                  </a:moveTo>
                  <a:lnTo>
                    <a:pt x="880777" y="0"/>
                  </a:lnTo>
                  <a:cubicBezTo>
                    <a:pt x="939011" y="0"/>
                    <a:pt x="986220" y="47209"/>
                    <a:pt x="986220" y="105443"/>
                  </a:cubicBezTo>
                  <a:lnTo>
                    <a:pt x="986220" y="489052"/>
                  </a:lnTo>
                  <a:cubicBezTo>
                    <a:pt x="986220" y="547286"/>
                    <a:pt x="939011" y="594495"/>
                    <a:pt x="880777" y="594495"/>
                  </a:cubicBezTo>
                  <a:lnTo>
                    <a:pt x="105443" y="594495"/>
                  </a:lnTo>
                  <a:cubicBezTo>
                    <a:pt x="47209" y="594495"/>
                    <a:pt x="0" y="547286"/>
                    <a:pt x="0" y="489052"/>
                  </a:cubicBezTo>
                  <a:lnTo>
                    <a:pt x="0" y="105443"/>
                  </a:lnTo>
                  <a:cubicBezTo>
                    <a:pt x="0" y="47209"/>
                    <a:pt x="47209" y="0"/>
                    <a:pt x="105443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86220" cy="632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86129" y="6896810"/>
            <a:ext cx="3195205" cy="776477"/>
            <a:chOff x="0" y="0"/>
            <a:chExt cx="841536" cy="2045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41536" cy="204504"/>
            </a:xfrm>
            <a:custGeom>
              <a:avLst/>
              <a:gdLst/>
              <a:ahLst/>
              <a:cxnLst/>
              <a:rect l="l" t="t" r="r" b="b"/>
              <a:pathLst>
                <a:path w="841536" h="204504">
                  <a:moveTo>
                    <a:pt x="102252" y="0"/>
                  </a:moveTo>
                  <a:lnTo>
                    <a:pt x="739283" y="0"/>
                  </a:lnTo>
                  <a:cubicBezTo>
                    <a:pt x="766402" y="0"/>
                    <a:pt x="792411" y="10773"/>
                    <a:pt x="811587" y="29949"/>
                  </a:cubicBezTo>
                  <a:cubicBezTo>
                    <a:pt x="830763" y="49125"/>
                    <a:pt x="841536" y="75133"/>
                    <a:pt x="841536" y="102252"/>
                  </a:cubicBezTo>
                  <a:lnTo>
                    <a:pt x="841536" y="102252"/>
                  </a:lnTo>
                  <a:cubicBezTo>
                    <a:pt x="841536" y="158724"/>
                    <a:pt x="795756" y="204504"/>
                    <a:pt x="739283" y="204504"/>
                  </a:cubicBezTo>
                  <a:lnTo>
                    <a:pt x="102252" y="204504"/>
                  </a:lnTo>
                  <a:cubicBezTo>
                    <a:pt x="75133" y="204504"/>
                    <a:pt x="49125" y="193731"/>
                    <a:pt x="29949" y="174555"/>
                  </a:cubicBezTo>
                  <a:cubicBezTo>
                    <a:pt x="10773" y="155379"/>
                    <a:pt x="0" y="129371"/>
                    <a:pt x="0" y="102252"/>
                  </a:cubicBezTo>
                  <a:lnTo>
                    <a:pt x="0" y="102252"/>
                  </a:lnTo>
                  <a:cubicBezTo>
                    <a:pt x="0" y="75133"/>
                    <a:pt x="10773" y="49125"/>
                    <a:pt x="29949" y="29949"/>
                  </a:cubicBezTo>
                  <a:cubicBezTo>
                    <a:pt x="49125" y="10773"/>
                    <a:pt x="75133" y="0"/>
                    <a:pt x="1022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41536" cy="24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3346186" y="6994451"/>
            <a:ext cx="581194" cy="581194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4C1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1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49660" y="8047880"/>
            <a:ext cx="4018951" cy="342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5"/>
              </a:lnSpc>
            </a:pPr>
            <a:r>
              <a:rPr lang="en-US" sz="2000" b="1" spc="-191" dirty="0">
                <a:solidFill>
                  <a:srgbClr val="F4F4F4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  won M r. Stark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48931" y="7087108"/>
            <a:ext cx="3057913" cy="395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851" b="1" spc="-202" dirty="0">
                <a:solidFill>
                  <a:srgbClr val="8FA4C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Slide 9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863489" y="5716681"/>
            <a:ext cx="7448140" cy="51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6"/>
              </a:lnSpc>
              <a:spcBef>
                <a:spcPct val="0"/>
              </a:spcBef>
            </a:pPr>
            <a:r>
              <a:rPr lang="en-US" sz="3011" spc="-17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Representasi Papan Permainan: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863489" y="7435741"/>
            <a:ext cx="7448140" cy="514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6"/>
              </a:lnSpc>
              <a:spcBef>
                <a:spcPct val="0"/>
              </a:spcBef>
            </a:pPr>
            <a:r>
              <a:rPr lang="en-US" sz="3011" spc="-174">
                <a:solidFill>
                  <a:srgbClr val="101B40"/>
                </a:solidFill>
                <a:latin typeface="Montserrat"/>
                <a:ea typeface="Montserrat"/>
                <a:cs typeface="Montserrat"/>
                <a:sym typeface="Montserrat"/>
              </a:rPr>
              <a:t>Struktur Data Pendukung: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863489" y="8039514"/>
            <a:ext cx="8399881" cy="1941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`valid_locations`: List kolom yang masih kosong, memandu iterasi langkah Minimax.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`windows`: Array/list sementara berukuran 4 untuk mengevaluasi pola kemenangan/ancaman fungsi heuristik.</a:t>
            </a:r>
          </a:p>
          <a:p>
            <a:pPr marL="453390" lvl="1" indent="-226695" algn="just">
              <a:lnSpc>
                <a:spcPts val="2604"/>
              </a:lnSpc>
              <a:buFont typeface="Arial"/>
              <a:buChar char="•"/>
            </a:pPr>
            <a:r>
              <a:rPr lang="en-US" sz="2100" spc="-134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`numpy.copy()`: Untuk state copying dalam simulasi, memastikan papan asli tidak termodifikasi.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1950</Words>
  <Application>Microsoft Office PowerPoint</Application>
  <PresentationFormat>Custom</PresentationFormat>
  <Paragraphs>314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Montserrat</vt:lpstr>
      <vt:lpstr>Montserrat Semi-Bold</vt:lpstr>
      <vt:lpstr>Montserrat Bold</vt:lpstr>
      <vt:lpstr>Arial</vt:lpstr>
      <vt:lpstr>Calibri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Pink Futuristic 3D Artificial Intelligence Technology Presentation</dc:title>
  <cp:lastModifiedBy>Muh Firzah Abi Rafdi</cp:lastModifiedBy>
  <cp:revision>1</cp:revision>
  <dcterms:created xsi:type="dcterms:W3CDTF">2006-08-16T00:00:00Z</dcterms:created>
  <dcterms:modified xsi:type="dcterms:W3CDTF">2026-02-09T02:44:55Z</dcterms:modified>
  <dc:identifier>DAHAuvwFi6M</dc:identifier>
</cp:coreProperties>
</file>